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Hi everyone, I am Viraj and I am going to present our planning framework called T-HTN which is a timeline-based HTN planning framework for multiple robots.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a:r>
              <a:t>Looking back at the example domain, </a:t>
            </a:r>
          </a:p>
          <a:p>
            <a:pPr/>
          </a:p>
          <a:p>
            <a:pPr/>
            <a:r>
              <a:t>assuming the left robot was tasked to grasp the box, then it is clear to observe that the other robot must move out of the way for the actions to take place successfully. This means that when the proposed framework tries to schedule the instantiated task network with the left robot as the robot parameter assignment, it triggers a </a:t>
            </a:r>
          </a:p>
          <a:p>
            <a:pPr/>
          </a:p>
          <a:p>
            <a:pPr/>
            <a:r>
              <a:t>call to a functional method we saw earlier. This method is internally tied to a specialized external planner that computes the path for the offending robot to move out of the way of a given path for the calling robot. </a:t>
            </a:r>
          </a:p>
          <a:p>
            <a:pPr/>
          </a:p>
          <a:p>
            <a:pPr/>
            <a:r>
              <a:t>As a result the functional method outputs a set of corresponding rail moves that are reflected in the updated task network.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hape 297"/>
          <p:cNvSpPr/>
          <p:nvPr>
            <p:ph type="sldImg"/>
          </p:nvPr>
        </p:nvSpPr>
        <p:spPr>
          <a:prstGeom prst="rect">
            <a:avLst/>
          </a:prstGeom>
        </p:spPr>
        <p:txBody>
          <a:bodyPr/>
          <a:lstStyle/>
          <a:p>
            <a:pPr/>
          </a:p>
        </p:txBody>
      </p:sp>
      <p:sp>
        <p:nvSpPr>
          <p:cNvPr id="298" name="Shape 298"/>
          <p:cNvSpPr/>
          <p:nvPr>
            <p:ph type="body" sz="quarter" idx="1"/>
          </p:nvPr>
        </p:nvSpPr>
        <p:spPr>
          <a:prstGeom prst="rect">
            <a:avLst/>
          </a:prstGeom>
        </p:spPr>
        <p:txBody>
          <a:bodyPr/>
          <a:lstStyle/>
          <a:p>
            <a:pPr/>
            <a:r>
              <a:t>Once the fully instantiated task network is built, we determine the set of feasible slots by a backward timeline scanning process that repeatedly attempts to backward schedule the action tokens in the instantiated task network at each possible start point. The timeline scanning process iterates through all required resource timelines in reverse order,</a:t>
            </a:r>
          </a:p>
          <a:p>
            <a:pPr/>
          </a:p>
          <a:p>
            <a:pPr/>
            <a:r>
              <a:t>1.</a:t>
            </a:r>
          </a:p>
          <a:p>
            <a:pPr/>
            <a:r>
              <a:t>2.</a:t>
            </a:r>
          </a:p>
          <a:p>
            <a:pPr/>
            <a:r>
              <a:t>3.</a:t>
            </a:r>
          </a:p>
          <a:p>
            <a:pPr/>
          </a:p>
          <a:p>
            <a:pPr/>
            <a:r>
              <a:t>identifying sequential pairs of tokens currently on the timeline that delineate potential slots. The search of slots pivots around resources of type robot, while considering other required resources like rail blocks as dependent resources. Preconditions on actions are checked against different possible states within the slot.</a:t>
            </a:r>
          </a:p>
          <a:p>
            <a:pPr/>
          </a:p>
          <a:p>
            <a:pPr/>
            <a:r>
              <a:t>Applying the whole plan generation search procedure as described, we present the final snapshot of the generated plan by our framework in response to scheduling the example domain discussed earlier from the timelines perspective.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a:pPr/>
          </a:p>
        </p:txBody>
      </p:sp>
      <p:sp>
        <p:nvSpPr>
          <p:cNvPr id="305" name="Shape 305"/>
          <p:cNvSpPr/>
          <p:nvPr>
            <p:ph type="body" sz="quarter" idx="1"/>
          </p:nvPr>
        </p:nvSpPr>
        <p:spPr>
          <a:prstGeom prst="rect">
            <a:avLst/>
          </a:prstGeom>
        </p:spPr>
        <p:txBody>
          <a:bodyPr/>
          <a:lstStyle/>
          <a:p>
            <a:pPr/>
            <a:r>
              <a:t>To evaluate the potential of the T-HTN framework, we compare its performance to POPF. The experiments vary in the number of rail blocks, increasing the number of resources that must be managed, and the number of requests, which increases the size of the overall plan. A time limit of 10 minutes was imposed for solution of any problem instance.</a:t>
            </a:r>
          </a:p>
          <a:p>
            <a:pPr/>
          </a:p>
          <a:p>
            <a:pPr/>
            <a:r>
              <a:t>From the results we see that, T-HTN is able to generate plans with better makespan for 92% of the problem instances with upto 2 times improvement. </a:t>
            </a:r>
          </a:p>
          <a:p>
            <a:pPr/>
          </a:p>
          <a:p>
            <a:pPr/>
            <a:r>
              <a:t>Further, T-HTN was able to successfully find valid plans for all experimental scenarios whereas POPF was not able to find solutions to 48% of them due to timeout. </a:t>
            </a:r>
          </a:p>
          <a:p>
            <a:pPr/>
          </a:p>
          <a:p>
            <a:pPr/>
            <a:r>
              <a:t>Significantly, we were able to generate valid plans with upto 3 orders of magnitude speedup.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Shape 309"/>
          <p:cNvSpPr/>
          <p:nvPr>
            <p:ph type="sldImg"/>
          </p:nvPr>
        </p:nvSpPr>
        <p:spPr>
          <a:prstGeom prst="rect">
            <a:avLst/>
          </a:prstGeom>
        </p:spPr>
        <p:txBody>
          <a:bodyPr/>
          <a:lstStyle/>
          <a:p>
            <a:pPr/>
          </a:p>
        </p:txBody>
      </p:sp>
      <p:sp>
        <p:nvSpPr>
          <p:cNvPr id="310" name="Shape 310"/>
          <p:cNvSpPr/>
          <p:nvPr>
            <p:ph type="body" sz="quarter" idx="1"/>
          </p:nvPr>
        </p:nvSpPr>
        <p:spPr>
          <a:prstGeom prst="rect">
            <a:avLst/>
          </a:prstGeom>
        </p:spPr>
        <p:txBody>
          <a:bodyPr/>
          <a:lstStyle/>
          <a:p>
            <a:pPr/>
            <a:r>
              <a:t>Finally, to summarize we have presented T-HTN, a multi-robot planning framework that combines the </a:t>
            </a:r>
          </a:p>
          <a:p>
            <a:pPr/>
          </a:p>
          <a:p>
            <a:pPr/>
            <a:r>
              <a:t>structural advantages of an HTN representation with the </a:t>
            </a:r>
          </a:p>
          <a:p>
            <a:pPr/>
          </a:p>
          <a:p>
            <a:pPr/>
            <a:r>
              <a:t>expressiveness and flexibility of timeline-based planning frameworks. </a:t>
            </a:r>
          </a:p>
          <a:p>
            <a:pPr/>
          </a:p>
          <a:p>
            <a:pPr/>
            <a:r>
              <a:t>We have argued that by emphasizing resource allocation as the basic decision-making focus, it is possible to overcome the complexity of the resulting expanded search space and efficiently produce high quality multi-agent plans.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Shape 313"/>
          <p:cNvSpPr/>
          <p:nvPr>
            <p:ph type="sldImg"/>
          </p:nvPr>
        </p:nvSpPr>
        <p:spPr>
          <a:prstGeom prst="rect">
            <a:avLst/>
          </a:prstGeom>
        </p:spPr>
        <p:txBody>
          <a:bodyPr/>
          <a:lstStyle/>
          <a:p>
            <a:pPr/>
          </a:p>
        </p:txBody>
      </p:sp>
      <p:sp>
        <p:nvSpPr>
          <p:cNvPr id="314" name="Shape 314"/>
          <p:cNvSpPr/>
          <p:nvPr>
            <p:ph type="body" sz="quarter" idx="1"/>
          </p:nvPr>
        </p:nvSpPr>
        <p:spPr>
          <a:prstGeom prst="rect">
            <a:avLst/>
          </a:prstGeom>
        </p:spPr>
        <p:txBody>
          <a:bodyPr/>
          <a:lstStyle/>
          <a:p>
            <a:pPr/>
            <a:r>
              <a:t>Thank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a:r>
              <a:t>Effective coordinated actions by a team of robots operating in close proximity to one another is an important requirement in many emerging applications especially in the maintenance of deep space habitats during unmanned periods. Yet, such multi-robot planning problems remain a significant challenge for contemporary planning technologies, due to several complicating factors which include situations where the </a:t>
            </a:r>
          </a:p>
          <a:p>
            <a:pPr/>
          </a:p>
          <a:p>
            <a:pPr/>
            <a:r>
              <a:t>goals must be assigned to robots and accomplished over time in the </a:t>
            </a:r>
          </a:p>
          <a:p>
            <a:pPr/>
          </a:p>
          <a:p>
            <a:pPr/>
            <a:r>
              <a:t>presence of complex temporal and spatial constraints in a manner that optimizes overall team performance. </a:t>
            </a:r>
          </a:p>
          <a:p>
            <a:pPr/>
          </a:p>
          <a:p>
            <a:pPr/>
            <a:r>
              <a:t>Additionally, attention must be given to the durational uncertainty inherent in robotic task execution, </a:t>
            </a:r>
          </a:p>
          <a:p>
            <a:pPr/>
          </a:p>
          <a:p>
            <a:pPr/>
            <a:r>
              <a:t>and planning must be responsive to changing and unexpected execution circumstances.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On one hand, </a:t>
            </a:r>
          </a:p>
          <a:p>
            <a:pPr/>
          </a:p>
          <a:p>
            <a:pPr/>
            <a:r>
              <a:t>heuristic, action-based temporal planners, both PDDL-style and HTN-style, typically achieve tractability by constraining the plan generation process </a:t>
            </a:r>
          </a:p>
          <a:p>
            <a:pPr/>
          </a:p>
          <a:p>
            <a:pPr/>
            <a:r>
              <a:t>to forward state-space search i.e., expanding plans in a strict time-forward order. </a:t>
            </a:r>
          </a:p>
          <a:p>
            <a:pPr/>
          </a:p>
          <a:p>
            <a:pPr/>
            <a:r>
              <a:t>This assumption can be quite awkward for satisfying certain types of temporal constraints like  task deadlines, and more generally can be quite limiting with respect to optimizing team performance objectives across a set of goals.</a:t>
            </a:r>
          </a:p>
          <a:p>
            <a:pPr/>
          </a:p>
          <a:p>
            <a:pPr/>
            <a:r>
              <a:t>On the other hand, timeline-based planners provide a flexible, </a:t>
            </a:r>
          </a:p>
          <a:p>
            <a:pPr/>
          </a:p>
          <a:p>
            <a:pPr/>
            <a:r>
              <a:t>Simple Temporal Network based infrastructure that allows planning actions to be inserted opportunistically at various time points across an agent’s planning horizon during plan generation so as to better optimize global properties of the plan such as its makespan. </a:t>
            </a:r>
          </a:p>
          <a:p>
            <a:pPr/>
          </a:p>
          <a:p>
            <a:pPr/>
            <a:r>
              <a:t>But timeline-based systems lack general principles for global search control, and tend to be driven by use of hand-crafted, domain specific heuristics that do not transfer easily to new problems.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r>
              <a:t>To overcome the inefficiency and idiosyncrasy of reasoning about actions at the individual component level, T-HTN couples timeline-based reasoning with an HTN planning model designed for resource allocation. By doing this we are able to combine the </a:t>
            </a:r>
          </a:p>
          <a:p>
            <a:pPr/>
          </a:p>
          <a:p>
            <a:pPr/>
            <a:r>
              <a:t>structural power of the HTN representation</a:t>
            </a:r>
          </a:p>
          <a:p>
            <a:pPr/>
          </a:p>
          <a:p>
            <a:pPr/>
            <a:r>
              <a:t>with the expressivity and flexibility of timeline-based planning frameworks </a:t>
            </a:r>
          </a:p>
          <a:p>
            <a:pPr/>
          </a:p>
          <a:p>
            <a:pPr/>
            <a:r>
              <a:t>from a goal regression and resource allocation perspective. By introducing hierarchical structure that organizes task decomposition around allocation of resources to tasks and placement of their constituent actions on resource timelines, T-HTN is able to achieve both search efficiency and flexibility, while retaining the representational expressiveness and generality of state-of-the-art temporal planning frameworks.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For the purpose of explaining our approach, consider two UR5 robotic arm manipulators mounted on shared railway network who are tasked to </a:t>
            </a:r>
          </a:p>
          <a:p>
            <a:pPr/>
          </a:p>
          <a:p>
            <a:pPr/>
            <a:r>
              <a:t>move the box from its initial location to a target location within a specified deadline. This scenario will act as a running example.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r>
              <a:t>To allow for specifying additional resource structure that T-HTN leverages, we extend HDDL for representing the domain and problem inputs.</a:t>
            </a:r>
          </a:p>
          <a:p>
            <a:pPr/>
          </a:p>
          <a:p>
            <a:pPr/>
            <a:r>
              <a:t>Specifically we added support for objects with attributes where robot is a resource type and supports rail block, state and grasped item attributes. </a:t>
            </a:r>
          </a:p>
          <a:p>
            <a:pPr/>
          </a:p>
          <a:p>
            <a:pPr/>
            <a:r>
              <a:t>Further, we added support for temporal constraints and </a:t>
            </a:r>
          </a:p>
          <a:p>
            <a:pPr/>
          </a:p>
          <a:p>
            <a:pPr/>
            <a:r>
              <a:t>two additional constructs called functional predicates and methods that allows for the use of specialized algorithms for handling specific planning sub-problems efficiently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Given the domain representation, we now present our framework’s comprehensive plan generation search procedure. </a:t>
            </a:r>
          </a:p>
          <a:p>
            <a:pPr/>
          </a:p>
          <a:p>
            <a:pPr/>
            <a:r>
              <a:t>The algorithm has multiple steps. The first step towards generating a feasible plan is to process the incoming request </a:t>
            </a:r>
          </a:p>
          <a:p>
            <a:pPr/>
          </a:p>
          <a:p>
            <a:pPr/>
            <a:r>
              <a:t>and map it to a known task model to create a path decomposition tree of all the potential possible alternatives. </a:t>
            </a:r>
          </a:p>
          <a:p>
            <a:pPr/>
          </a:p>
          <a:p>
            <a:pPr/>
            <a:r>
              <a:t>Once the path decomposition tree is generated, the next step is to enumerate all the possible alternative decompositions. For each such decomposition, a task network is instantiated that is tied with an underlying STN, and composed of the tokens that correspond to the high-level tasks or action primitives. </a:t>
            </a:r>
          </a:p>
          <a:p>
            <a:pPr/>
          </a:p>
          <a:p>
            <a:pPr/>
            <a:r>
              <a:t>This task network forms the fundamental structure with which we first ground the unassigned variables and </a:t>
            </a:r>
          </a:p>
          <a:p>
            <a:pPr/>
          </a:p>
          <a:p>
            <a:pPr/>
            <a:r>
              <a:t>then utilize it to search for “slots” on the required resource timelines where the instantiated tokens can then be feasibly inserted. </a:t>
            </a:r>
          </a:p>
          <a:p>
            <a:pPr/>
          </a:p>
          <a:p>
            <a:pPr/>
            <a:r>
              <a:t>This process is then repeated for all the other alternative decompositions enumerated via the path decomposition tree.</a:t>
            </a:r>
          </a:p>
          <a:p>
            <a:pPr/>
          </a:p>
          <a:p>
            <a:pPr/>
            <a:r>
              <a:t>Finally, once all options have been generated, they are evaluated according to some set of objective criteria like minimizing overall task makespan or completing the task as early as possible, after which, we commit to the best option</a:t>
            </a:r>
          </a:p>
          <a:p>
            <a:pPr/>
          </a:p>
          <a:p>
            <a:pPr/>
            <a:r>
              <a:t>and output the plan.</a:t>
            </a:r>
          </a:p>
          <a:p>
            <a:pPr/>
          </a:p>
          <a:p>
            <a:pPr/>
            <a:r>
              <a:t>The blue nodes correspond to the input and output of our framework’s planner whereas the red nodes correspond to the actual plan generation search procedure itself.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hape 244"/>
          <p:cNvSpPr/>
          <p:nvPr>
            <p:ph type="sldImg"/>
          </p:nvPr>
        </p:nvSpPr>
        <p:spPr>
          <a:prstGeom prst="rect">
            <a:avLst/>
          </a:prstGeom>
        </p:spPr>
        <p:txBody>
          <a:bodyPr/>
          <a:lstStyle/>
          <a:p>
            <a:pPr/>
          </a:p>
        </p:txBody>
      </p:sp>
      <p:sp>
        <p:nvSpPr>
          <p:cNvPr id="245" name="Shape 245"/>
          <p:cNvSpPr/>
          <p:nvPr>
            <p:ph type="body" sz="quarter" idx="1"/>
          </p:nvPr>
        </p:nvSpPr>
        <p:spPr>
          <a:prstGeom prst="rect">
            <a:avLst/>
          </a:prstGeom>
        </p:spPr>
        <p:txBody>
          <a:bodyPr/>
          <a:lstStyle/>
          <a:p>
            <a:pPr/>
            <a:r>
              <a:t>To generate the path decomposition tree, a variant of the AND/OR tree is built where each internal node within the tree represents either an OR node for the higher-level parent task while the leaves represent the action primitives. Based on our example scenario, we generated the following path decomposition tree.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hape 250"/>
          <p:cNvSpPr/>
          <p:nvPr>
            <p:ph type="sldImg"/>
          </p:nvPr>
        </p:nvSpPr>
        <p:spPr>
          <a:prstGeom prst="rect">
            <a:avLst/>
          </a:prstGeom>
        </p:spPr>
        <p:txBody>
          <a:bodyPr/>
          <a:lstStyle/>
          <a:p>
            <a:pPr/>
          </a:p>
        </p:txBody>
      </p:sp>
      <p:sp>
        <p:nvSpPr>
          <p:cNvPr id="251" name="Shape 251"/>
          <p:cNvSpPr/>
          <p:nvPr>
            <p:ph type="body" sz="quarter" idx="1"/>
          </p:nvPr>
        </p:nvSpPr>
        <p:spPr>
          <a:prstGeom prst="rect">
            <a:avLst/>
          </a:prstGeom>
        </p:spPr>
        <p:txBody>
          <a:bodyPr/>
          <a:lstStyle/>
          <a:p>
            <a:pPr/>
            <a:r>
              <a:t>For each possible alternative decomposition in turn, we instantiate a task network that is tied with the underlying STN and contains tokens corresponding to constituent tasks and actions. </a:t>
            </a:r>
          </a:p>
          <a:p>
            <a:pPr/>
            <a:r>
              <a:t>Here, nodes in blue represent the high-level tasks, and the nodes in pink represent the action primitives. The yellow edges correspond to the release time and due date constraints, while the blue edges correspond to the contains constraint. The white edges correspond to the pre- specified synchronization rules.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Close-up of wild plants growing between rocks"/>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25" name="Large rock formation under dark clouds with a dirt road in the foreground"/>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26" name="Close-up of a wild plant growing between lava rocks"/>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waterfall surrounded by a green rocky landscap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Green, hilly landscap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Moss-covered rocks"/>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Large rock formation under dark clouds with a dirt road in the foreground"/>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18.png"/><Relationship Id="rId7" Type="http://schemas.openxmlformats.org/officeDocument/2006/relationships/image" Target="../media/image9.png"/><Relationship Id="rId8" Type="http://schemas.openxmlformats.org/officeDocument/2006/relationships/image" Target="../media/image20.png"/><Relationship Id="rId9" Type="http://schemas.openxmlformats.org/officeDocument/2006/relationships/image" Target="../media/image2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June 13th, 2022"/>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June 13th, 2022</a:t>
            </a:r>
          </a:p>
        </p:txBody>
      </p:sp>
      <p:sp>
        <p:nvSpPr>
          <p:cNvPr id="152" name="T-HTN: Timeline-Based HTN Planning for Multiple Robots"/>
          <p:cNvSpPr txBox="1"/>
          <p:nvPr>
            <p:ph type="ctrTitle"/>
          </p:nvPr>
        </p:nvSpPr>
        <p:spPr>
          <a:prstGeom prst="rect">
            <a:avLst/>
          </a:prstGeom>
        </p:spPr>
        <p:txBody>
          <a:bodyPr/>
          <a:lstStyle/>
          <a:p>
            <a:pPr/>
            <a:r>
              <a:t>T-HTN: Timeline-Based HTN Planning for Multiple Robots</a:t>
            </a:r>
          </a:p>
        </p:txBody>
      </p:sp>
      <p:sp>
        <p:nvSpPr>
          <p:cNvPr id="153" name="ICAPS Hierarchical Planning Workshop (HPlan) 2022…"/>
          <p:cNvSpPr txBox="1"/>
          <p:nvPr>
            <p:ph type="subTitle" sz="half" idx="1"/>
          </p:nvPr>
        </p:nvSpPr>
        <p:spPr>
          <a:xfrm>
            <a:off x="1206500" y="7196865"/>
            <a:ext cx="21971000" cy="3082944"/>
          </a:xfrm>
          <a:prstGeom prst="rect">
            <a:avLst/>
          </a:prstGeom>
        </p:spPr>
        <p:txBody>
          <a:bodyPr/>
          <a:lstStyle/>
          <a:p>
            <a:pPr/>
            <a:r>
              <a:t>ICAPS Hierarchical Planning Workshop (HPlan) 2022</a:t>
            </a:r>
          </a:p>
          <a:p>
            <a:pPr/>
          </a:p>
          <a:p>
            <a:pPr/>
            <a:r>
              <a:t>Viraj Parimi, Zachary B. Rubinstein, Stephen F. Smith</a:t>
            </a:r>
          </a:p>
        </p:txBody>
      </p:sp>
      <p:pic>
        <p:nvPicPr>
          <p:cNvPr id="154" name="Image" descr="Image"/>
          <p:cNvPicPr>
            <a:picLocks noChangeAspect="1"/>
          </p:cNvPicPr>
          <p:nvPr/>
        </p:nvPicPr>
        <p:blipFill>
          <a:blip r:embed="rId3">
            <a:extLst/>
          </a:blip>
          <a:stretch>
            <a:fillRect/>
          </a:stretch>
        </p:blipFill>
        <p:spPr>
          <a:xfrm>
            <a:off x="570458" y="250683"/>
            <a:ext cx="3817666" cy="2611284"/>
          </a:xfrm>
          <a:prstGeom prst="rect">
            <a:avLst/>
          </a:prstGeom>
          <a:ln w="12700">
            <a:miter lim="400000"/>
          </a:ln>
        </p:spPr>
      </p:pic>
      <p:pic>
        <p:nvPicPr>
          <p:cNvPr id="155" name="csail.pdf" descr="csail.pdf"/>
          <p:cNvPicPr>
            <a:picLocks noChangeAspect="1"/>
          </p:cNvPicPr>
          <p:nvPr/>
        </p:nvPicPr>
        <p:blipFill>
          <a:blip r:embed="rId4">
            <a:extLst/>
          </a:blip>
          <a:stretch>
            <a:fillRect/>
          </a:stretch>
        </p:blipFill>
        <p:spPr>
          <a:xfrm>
            <a:off x="19947478" y="10070034"/>
            <a:ext cx="4175008" cy="4175008"/>
          </a:xfrm>
          <a:prstGeom prst="rect">
            <a:avLst/>
          </a:prstGeom>
          <a:ln w="12700">
            <a:miter lim="400000"/>
          </a:ln>
        </p:spPr>
      </p:pic>
      <p:pic>
        <p:nvPicPr>
          <p:cNvPr id="156" name="Picture 9" descr="Picture 9"/>
          <p:cNvPicPr>
            <a:picLocks noChangeAspect="1"/>
          </p:cNvPicPr>
          <p:nvPr/>
        </p:nvPicPr>
        <p:blipFill>
          <a:blip r:embed="rId5">
            <a:extLst/>
          </a:blip>
          <a:stretch>
            <a:fillRect/>
          </a:stretch>
        </p:blipFill>
        <p:spPr>
          <a:xfrm>
            <a:off x="17804007" y="10825049"/>
            <a:ext cx="1514471" cy="2175109"/>
          </a:xfrm>
          <a:prstGeom prst="rect">
            <a:avLst/>
          </a:prstGeom>
          <a:ln w="12700">
            <a:miter lim="400000"/>
          </a:ln>
        </p:spPr>
      </p:pic>
      <p:sp>
        <p:nvSpPr>
          <p:cNvPr id="157" name="Text Box 8"/>
          <p:cNvSpPr txBox="1"/>
          <p:nvPr/>
        </p:nvSpPr>
        <p:spPr>
          <a:xfrm>
            <a:off x="17121314" y="12992186"/>
            <a:ext cx="2823417" cy="561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914400">
              <a:defRPr b="1" sz="3000">
                <a:solidFill>
                  <a:srgbClr val="CC0000"/>
                </a:solidFill>
                <a:latin typeface="Times Roman"/>
                <a:ea typeface="Times Roman"/>
                <a:cs typeface="Times Roman"/>
                <a:sym typeface="Times Roman"/>
              </a:defRPr>
            </a:lvl1pPr>
          </a:lstStyle>
          <a:p>
            <a:pPr/>
            <a:r>
              <a:t>Carnegie Mellon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Methodology"/>
          <p:cNvSpPr txBox="1"/>
          <p:nvPr>
            <p:ph type="title"/>
          </p:nvPr>
        </p:nvSpPr>
        <p:spPr>
          <a:prstGeom prst="rect">
            <a:avLst/>
          </a:prstGeom>
        </p:spPr>
        <p:txBody>
          <a:bodyPr/>
          <a:lstStyle/>
          <a:p>
            <a:pPr/>
            <a:r>
              <a:t>Methodology</a:t>
            </a:r>
          </a:p>
        </p:txBody>
      </p:sp>
      <p:sp>
        <p:nvSpPr>
          <p:cNvPr id="254" name="Bind Parameter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Bind Parameters</a:t>
            </a:r>
          </a:p>
        </p:txBody>
      </p:sp>
      <p:grpSp>
        <p:nvGrpSpPr>
          <p:cNvPr id="265" name="Group"/>
          <p:cNvGrpSpPr/>
          <p:nvPr/>
        </p:nvGrpSpPr>
        <p:grpSpPr>
          <a:xfrm>
            <a:off x="1455841" y="5321300"/>
            <a:ext cx="7780685" cy="4068601"/>
            <a:chOff x="0" y="0"/>
            <a:chExt cx="7780684" cy="4068600"/>
          </a:xfrm>
        </p:grpSpPr>
        <p:pic>
          <p:nvPicPr>
            <p:cNvPr id="255" name="kLrcf__Eyw6Cy_7R6h5aHmZz9CCjt5GfYGivJONGBoU7lY7d6elxE4CrNfPfgF2oRUw9jZCSUr5fSxHEg6A876llIeZPxSVXsSJoZKhwtQR0kJyVgpi9MtJIFeoBLuR27F10NdqExPPh7SYhcKXe-A.png" descr="kLrcf__Eyw6Cy_7R6h5aHmZz9CCjt5GfYGivJONGBoU7lY7d6elxE4CrNfPfgF2oRUw9jZCSUr5fSxHEg6A876llIeZPxSVXsSJoZKhwtQR0kJyVgpi9MtJIFeoBLuR27F10NdqExPPh7SYhcKXe-A.png"/>
            <p:cNvPicPr>
              <a:picLocks noChangeAspect="1"/>
            </p:cNvPicPr>
            <p:nvPr/>
          </p:nvPicPr>
          <p:blipFill>
            <a:blip r:embed="rId3">
              <a:extLst/>
            </a:blip>
            <a:stretch>
              <a:fillRect/>
            </a:stretch>
          </p:blipFill>
          <p:spPr>
            <a:xfrm>
              <a:off x="0" y="0"/>
              <a:ext cx="2304127" cy="2251462"/>
            </a:xfrm>
            <a:prstGeom prst="rect">
              <a:avLst/>
            </a:prstGeom>
            <a:ln w="12700" cap="flat">
              <a:noFill/>
              <a:miter lim="400000"/>
            </a:ln>
            <a:effectLst/>
          </p:spPr>
        </p:pic>
        <p:pic>
          <p:nvPicPr>
            <p:cNvPr id="256" name="kLrcf__Eyw6Cy_7R6h5aHmZz9CCjt5GfYGivJONGBoU7lY7d6elxE4CrNfPfgF2oRUw9jZCSUr5fSxHEg6A876llIeZPxSVXsSJoZKhwtQR0kJyVgpi9MtJIFeoBLuR27F10NdqExPPh7SYhcKXe-A.png" descr="kLrcf__Eyw6Cy_7R6h5aHmZz9CCjt5GfYGivJONGBoU7lY7d6elxE4CrNfPfgF2oRUw9jZCSUr5fSxHEg6A876llIeZPxSVXsSJoZKhwtQR0kJyVgpi9MtJIFeoBLuR27F10NdqExPPh7SYhcKXe-A.png"/>
            <p:cNvPicPr>
              <a:picLocks noChangeAspect="1"/>
            </p:cNvPicPr>
            <p:nvPr/>
          </p:nvPicPr>
          <p:blipFill>
            <a:blip r:embed="rId3">
              <a:extLst/>
            </a:blip>
            <a:stretch>
              <a:fillRect/>
            </a:stretch>
          </p:blipFill>
          <p:spPr>
            <a:xfrm>
              <a:off x="4291557" y="0"/>
              <a:ext cx="2304128" cy="2251462"/>
            </a:xfrm>
            <a:prstGeom prst="rect">
              <a:avLst/>
            </a:prstGeom>
            <a:ln w="12700" cap="flat">
              <a:noFill/>
              <a:miter lim="400000"/>
            </a:ln>
            <a:effectLst/>
          </p:spPr>
        </p:pic>
        <p:sp>
          <p:nvSpPr>
            <p:cNvPr id="257" name="Block A"/>
            <p:cNvSpPr/>
            <p:nvPr/>
          </p:nvSpPr>
          <p:spPr>
            <a:xfrm>
              <a:off x="530991" y="2141065"/>
              <a:ext cx="1438619" cy="390369"/>
            </a:xfrm>
            <a:prstGeom prst="rect">
              <a:avLst/>
            </a:prstGeom>
            <a:gradFill flip="none" rotWithShape="1">
              <a:gsLst>
                <a:gs pos="0">
                  <a:schemeClr val="accent4"/>
                </a:gs>
                <a:gs pos="100000">
                  <a:schemeClr val="accent4">
                    <a:hueOff val="-1094627"/>
                    <a:lumOff val="-6592"/>
                  </a:schemeClr>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2000">
                  <a:solidFill>
                    <a:srgbClr val="000000"/>
                  </a:solidFill>
                  <a:latin typeface="Helvetica Neue Medium"/>
                  <a:ea typeface="Helvetica Neue Medium"/>
                  <a:cs typeface="Helvetica Neue Medium"/>
                  <a:sym typeface="Helvetica Neue Medium"/>
                </a:defRPr>
              </a:lvl1pPr>
            </a:lstStyle>
            <a:p>
              <a:pPr/>
              <a:r>
                <a:t>Block A</a:t>
              </a:r>
            </a:p>
          </p:txBody>
        </p:sp>
        <p:sp>
          <p:nvSpPr>
            <p:cNvPr id="258" name="Block B"/>
            <p:cNvSpPr/>
            <p:nvPr/>
          </p:nvSpPr>
          <p:spPr>
            <a:xfrm>
              <a:off x="1973884" y="2141065"/>
              <a:ext cx="1438620" cy="390369"/>
            </a:xfrm>
            <a:prstGeom prst="rect">
              <a:avLst/>
            </a:prstGeom>
            <a:gradFill flip="none" rotWithShape="1">
              <a:gsLst>
                <a:gs pos="0">
                  <a:schemeClr val="accent4"/>
                </a:gs>
                <a:gs pos="100000">
                  <a:schemeClr val="accent4">
                    <a:hueOff val="-1094627"/>
                    <a:lumOff val="-6592"/>
                  </a:schemeClr>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2000">
                  <a:solidFill>
                    <a:srgbClr val="000000"/>
                  </a:solidFill>
                  <a:latin typeface="Helvetica Neue Medium"/>
                  <a:ea typeface="Helvetica Neue Medium"/>
                  <a:cs typeface="Helvetica Neue Medium"/>
                  <a:sym typeface="Helvetica Neue Medium"/>
                </a:defRPr>
              </a:lvl1pPr>
            </a:lstStyle>
            <a:p>
              <a:pPr/>
              <a:r>
                <a:t>Block B</a:t>
              </a:r>
            </a:p>
          </p:txBody>
        </p:sp>
        <p:sp>
          <p:nvSpPr>
            <p:cNvPr id="259" name="Block C"/>
            <p:cNvSpPr/>
            <p:nvPr/>
          </p:nvSpPr>
          <p:spPr>
            <a:xfrm>
              <a:off x="3429944" y="2141065"/>
              <a:ext cx="1438620" cy="390369"/>
            </a:xfrm>
            <a:prstGeom prst="rect">
              <a:avLst/>
            </a:prstGeom>
            <a:gradFill flip="none" rotWithShape="1">
              <a:gsLst>
                <a:gs pos="0">
                  <a:schemeClr val="accent4"/>
                </a:gs>
                <a:gs pos="100000">
                  <a:schemeClr val="accent4">
                    <a:hueOff val="-1094627"/>
                    <a:lumOff val="-6592"/>
                  </a:schemeClr>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2000">
                  <a:solidFill>
                    <a:srgbClr val="000000"/>
                  </a:solidFill>
                  <a:latin typeface="Helvetica Neue Medium"/>
                  <a:ea typeface="Helvetica Neue Medium"/>
                  <a:cs typeface="Helvetica Neue Medium"/>
                  <a:sym typeface="Helvetica Neue Medium"/>
                </a:defRPr>
              </a:lvl1pPr>
            </a:lstStyle>
            <a:p>
              <a:pPr/>
              <a:r>
                <a:t>Block C</a:t>
              </a:r>
            </a:p>
          </p:txBody>
        </p:sp>
        <p:sp>
          <p:nvSpPr>
            <p:cNvPr id="260" name="Block D"/>
            <p:cNvSpPr/>
            <p:nvPr/>
          </p:nvSpPr>
          <p:spPr>
            <a:xfrm>
              <a:off x="4886005" y="2141065"/>
              <a:ext cx="1438619" cy="390369"/>
            </a:xfrm>
            <a:prstGeom prst="rect">
              <a:avLst/>
            </a:prstGeom>
            <a:gradFill flip="none" rotWithShape="1">
              <a:gsLst>
                <a:gs pos="0">
                  <a:schemeClr val="accent4"/>
                </a:gs>
                <a:gs pos="100000">
                  <a:schemeClr val="accent4">
                    <a:hueOff val="-1094627"/>
                    <a:lumOff val="-6592"/>
                  </a:schemeClr>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2000">
                  <a:solidFill>
                    <a:srgbClr val="000000"/>
                  </a:solidFill>
                  <a:latin typeface="Helvetica Neue Medium"/>
                  <a:ea typeface="Helvetica Neue Medium"/>
                  <a:cs typeface="Helvetica Neue Medium"/>
                  <a:sym typeface="Helvetica Neue Medium"/>
                </a:defRPr>
              </a:lvl1pPr>
            </a:lstStyle>
            <a:p>
              <a:pPr/>
              <a:r>
                <a:t>Block D</a:t>
              </a:r>
            </a:p>
          </p:txBody>
        </p:sp>
        <p:sp>
          <p:nvSpPr>
            <p:cNvPr id="261" name="Block E"/>
            <p:cNvSpPr/>
            <p:nvPr/>
          </p:nvSpPr>
          <p:spPr>
            <a:xfrm>
              <a:off x="6342065" y="2141065"/>
              <a:ext cx="1438620" cy="390369"/>
            </a:xfrm>
            <a:prstGeom prst="rect">
              <a:avLst/>
            </a:prstGeom>
            <a:gradFill flip="none" rotWithShape="1">
              <a:gsLst>
                <a:gs pos="0">
                  <a:schemeClr val="accent4"/>
                </a:gs>
                <a:gs pos="100000">
                  <a:schemeClr val="accent4">
                    <a:hueOff val="-1094627"/>
                    <a:lumOff val="-6592"/>
                  </a:schemeClr>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2000">
                  <a:solidFill>
                    <a:srgbClr val="000000"/>
                  </a:solidFill>
                  <a:latin typeface="Helvetica Neue Medium"/>
                  <a:ea typeface="Helvetica Neue Medium"/>
                  <a:cs typeface="Helvetica Neue Medium"/>
                  <a:sym typeface="Helvetica Neue Medium"/>
                </a:defRPr>
              </a:lvl1pPr>
            </a:lstStyle>
            <a:p>
              <a:pPr/>
              <a:r>
                <a:t>Block E</a:t>
              </a:r>
            </a:p>
          </p:txBody>
        </p:sp>
        <p:pic>
          <p:nvPicPr>
            <p:cNvPr id="262" name="NnwDqxjBn3P48rc-q2Lw1C8yE0Mkb0HHncfA8UrjHJscJ5FLnq6_EPlvzNYnMM7eq6T8VqZY_cdRsmuDJZse5njC_Q5C4EVb-sbmgJWpA4S0G11YwhzySSsxnp1lxIym8iKCPeunmgPCPpGry0_NYw.png" descr="NnwDqxjBn3P48rc-q2Lw1C8yE0Mkb0HHncfA8UrjHJscJ5FLnq6_EPlvzNYnMM7eq6T8VqZY_cdRsmuDJZse5njC_Q5C4EVb-sbmgJWpA4S0G11YwhzySSsxnp1lxIym8iKCPeunmgPCPpGry0_NYw.png"/>
            <p:cNvPicPr>
              <a:picLocks noChangeAspect="1"/>
            </p:cNvPicPr>
            <p:nvPr/>
          </p:nvPicPr>
          <p:blipFill>
            <a:blip r:embed="rId4">
              <a:extLst/>
            </a:blip>
            <a:stretch>
              <a:fillRect/>
            </a:stretch>
          </p:blipFill>
          <p:spPr>
            <a:xfrm>
              <a:off x="5075811" y="2819278"/>
              <a:ext cx="1059008" cy="1059008"/>
            </a:xfrm>
            <a:prstGeom prst="rect">
              <a:avLst/>
            </a:prstGeom>
            <a:ln w="12700" cap="flat">
              <a:noFill/>
              <a:miter lim="400000"/>
            </a:ln>
            <a:effectLst/>
          </p:spPr>
        </p:pic>
        <p:sp>
          <p:nvSpPr>
            <p:cNvPr id="263" name="Oval"/>
            <p:cNvSpPr/>
            <p:nvPr/>
          </p:nvSpPr>
          <p:spPr>
            <a:xfrm>
              <a:off x="4846444" y="2628964"/>
              <a:ext cx="1517740" cy="1439637"/>
            </a:xfrm>
            <a:prstGeom prst="ellipse">
              <a:avLst/>
            </a:prstGeom>
            <a:noFill/>
            <a:ln w="63500" cap="flat">
              <a:solidFill>
                <a:schemeClr val="accent5">
                  <a:hueOff val="106044"/>
                  <a:satOff val="10158"/>
                  <a:lumOff val="16042"/>
                </a:schemeClr>
              </a:solidFill>
              <a:custDash>
                <a:ds d="200000" sp="200000"/>
              </a:custDash>
              <a:miter lim="400000"/>
            </a:ln>
            <a:effectLst/>
          </p:spPr>
          <p:txBody>
            <a:bodyPr wrap="square" lIns="50800" tIns="50800" rIns="50800" bIns="50800" numCol="1" anchor="ctr">
              <a:noAutofit/>
            </a:bodyPr>
            <a:lstStyle/>
            <a:p>
              <a:pPr defTabSz="825500">
                <a:defRPr sz="3200">
                  <a:solidFill>
                    <a:srgbClr val="000000"/>
                  </a:solidFill>
                  <a:latin typeface="Helvetica Neue Medium"/>
                  <a:ea typeface="Helvetica Neue Medium"/>
                  <a:cs typeface="Helvetica Neue Medium"/>
                  <a:sym typeface="Helvetica Neue Medium"/>
                </a:defRPr>
              </a:pPr>
            </a:p>
          </p:txBody>
        </p:sp>
        <p:pic>
          <p:nvPicPr>
            <p:cNvPr id="272" name="Connection Line" descr="Connection Line"/>
            <p:cNvPicPr>
              <a:picLocks noChangeAspect="0"/>
            </p:cNvPicPr>
            <p:nvPr/>
          </p:nvPicPr>
          <p:blipFill>
            <a:blip r:embed="rId5">
              <a:extLst/>
            </a:blip>
            <a:stretch>
              <a:fillRect/>
            </a:stretch>
          </p:blipFill>
          <p:spPr>
            <a:xfrm>
              <a:off x="1451057" y="2619149"/>
              <a:ext cx="3402999" cy="811227"/>
            </a:xfrm>
            <a:prstGeom prst="rect">
              <a:avLst/>
            </a:prstGeom>
            <a:effectLst/>
          </p:spPr>
        </p:pic>
      </p:grpSp>
      <p:pic>
        <p:nvPicPr>
          <p:cNvPr id="266" name="task_net.pdf" descr="task_net.pdf"/>
          <p:cNvPicPr>
            <a:picLocks noChangeAspect="1"/>
          </p:cNvPicPr>
          <p:nvPr/>
        </p:nvPicPr>
        <p:blipFill>
          <a:blip r:embed="rId6">
            <a:extLst/>
          </a:blip>
          <a:srcRect l="5497" t="66388" r="73415" b="21120"/>
          <a:stretch>
            <a:fillRect/>
          </a:stretch>
        </p:blipFill>
        <p:spPr>
          <a:xfrm>
            <a:off x="3132447" y="3638540"/>
            <a:ext cx="4157482" cy="1294392"/>
          </a:xfrm>
          <a:prstGeom prst="rect">
            <a:avLst/>
          </a:prstGeom>
          <a:ln w="12700">
            <a:miter lim="400000"/>
          </a:ln>
        </p:spPr>
      </p:pic>
      <p:pic>
        <p:nvPicPr>
          <p:cNvPr id="267" name="extension_4.pdf" descr="extension_4.pdf"/>
          <p:cNvPicPr>
            <a:picLocks noChangeAspect="1"/>
          </p:cNvPicPr>
          <p:nvPr/>
        </p:nvPicPr>
        <p:blipFill>
          <a:blip r:embed="rId7">
            <a:extLst/>
          </a:blip>
          <a:stretch>
            <a:fillRect/>
          </a:stretch>
        </p:blipFill>
        <p:spPr>
          <a:xfrm>
            <a:off x="788335" y="9366570"/>
            <a:ext cx="8953501" cy="3898901"/>
          </a:xfrm>
          <a:prstGeom prst="rect">
            <a:avLst/>
          </a:prstGeom>
          <a:ln w="12700">
            <a:miter lim="400000"/>
          </a:ln>
        </p:spPr>
      </p:pic>
      <p:pic>
        <p:nvPicPr>
          <p:cNvPr id="268" name="expanded_task_net.pdf" descr="expanded_task_net.pdf"/>
          <p:cNvPicPr>
            <a:picLocks noChangeAspect="1"/>
          </p:cNvPicPr>
          <p:nvPr/>
        </p:nvPicPr>
        <p:blipFill>
          <a:blip r:embed="rId8">
            <a:extLst/>
          </a:blip>
          <a:stretch>
            <a:fillRect/>
          </a:stretch>
        </p:blipFill>
        <p:spPr>
          <a:xfrm>
            <a:off x="11499178" y="-39130"/>
            <a:ext cx="12896726" cy="12978610"/>
          </a:xfrm>
          <a:prstGeom prst="rect">
            <a:avLst/>
          </a:prstGeom>
          <a:ln w="12700">
            <a:miter lim="400000"/>
          </a:ln>
        </p:spPr>
      </p:pic>
      <p:grpSp>
        <p:nvGrpSpPr>
          <p:cNvPr id="271" name="Arrow"/>
          <p:cNvGrpSpPr/>
          <p:nvPr/>
        </p:nvGrpSpPr>
        <p:grpSpPr>
          <a:xfrm>
            <a:off x="9764477" y="6962495"/>
            <a:ext cx="1970138" cy="1426230"/>
            <a:chOff x="0" y="0"/>
            <a:chExt cx="1970136" cy="1426228"/>
          </a:xfrm>
        </p:grpSpPr>
        <p:sp>
          <p:nvSpPr>
            <p:cNvPr id="270" name="Arrow"/>
            <p:cNvSpPr/>
            <p:nvPr/>
          </p:nvSpPr>
          <p:spPr>
            <a:xfrm>
              <a:off x="38100" y="78114"/>
              <a:ext cx="1870151" cy="1270001"/>
            </a:xfrm>
            <a:prstGeom prst="rightArrow">
              <a:avLst>
                <a:gd name="adj1" fmla="val 32000"/>
                <a:gd name="adj2" fmla="val 64000"/>
              </a:avLst>
            </a:prstGeom>
            <a:gradFill flip="none" rotWithShape="1">
              <a:gsLst>
                <a:gs pos="0">
                  <a:schemeClr val="accent5">
                    <a:hueOff val="106044"/>
                    <a:satOff val="10158"/>
                    <a:lumOff val="16042"/>
                    <a:alpha val="72623"/>
                  </a:schemeClr>
                </a:gs>
                <a:gs pos="100000">
                  <a:schemeClr val="accent5">
                    <a:alpha val="72623"/>
                  </a:schemeClr>
                </a:gs>
              </a:gsLst>
              <a:lin ang="0" scaled="0"/>
            </a:gradFill>
            <a:ln>
              <a:noFill/>
            </a:ln>
            <a:effectLst/>
          </p:spPr>
          <p:txBody>
            <a:bodyPr wrap="square" lIns="50800" tIns="50800" rIns="50800" bIns="50800" numCol="1" anchor="ctr">
              <a:noAutofit/>
            </a:bodyPr>
            <a:lstStyle/>
            <a:p>
              <a:pPr defTabSz="825500">
                <a:defRPr sz="3200">
                  <a:solidFill>
                    <a:srgbClr val="000000"/>
                  </a:solidFill>
                  <a:latin typeface="Helvetica Neue Medium"/>
                  <a:ea typeface="Helvetica Neue Medium"/>
                  <a:cs typeface="Helvetica Neue Medium"/>
                  <a:sym typeface="Helvetica Neue Medium"/>
                </a:defRPr>
              </a:pPr>
            </a:p>
          </p:txBody>
        </p:sp>
        <p:pic>
          <p:nvPicPr>
            <p:cNvPr id="269" name="Arrow Arrow" descr="Arrow Arrow"/>
            <p:cNvPicPr>
              <a:picLocks noChangeAspect="0"/>
            </p:cNvPicPr>
            <p:nvPr/>
          </p:nvPicPr>
          <p:blipFill>
            <a:blip r:embed="rId9">
              <a:alphaModFix amt="72623"/>
              <a:extLst/>
            </a:blip>
            <a:stretch>
              <a:fillRect/>
            </a:stretch>
          </p:blipFill>
          <p:spPr>
            <a:xfrm>
              <a:off x="0" y="0"/>
              <a:ext cx="1970137" cy="1426229"/>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6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26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271"/>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1" grpId="4"/>
      <p:bldP build="whole" bldLvl="1" animBg="1" rev="0" advAuto="0" spid="268" grpId="5"/>
      <p:bldP build="whole" bldLvl="1" animBg="1" rev="0" advAuto="0" spid="266" grpId="1"/>
      <p:bldP build="whole" bldLvl="1" animBg="1" rev="0" advAuto="0" spid="267" grpId="3"/>
      <p:bldP build="whole" bldLvl="1" animBg="1" rev="0" advAuto="0" spid="265"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Methodology"/>
          <p:cNvSpPr txBox="1"/>
          <p:nvPr>
            <p:ph type="title"/>
          </p:nvPr>
        </p:nvSpPr>
        <p:spPr>
          <a:prstGeom prst="rect">
            <a:avLst/>
          </a:prstGeom>
        </p:spPr>
        <p:txBody>
          <a:bodyPr/>
          <a:lstStyle/>
          <a:p>
            <a:pPr/>
            <a:r>
              <a:t>Methodology</a:t>
            </a:r>
          </a:p>
        </p:txBody>
      </p:sp>
      <p:pic>
        <p:nvPicPr>
          <p:cNvPr id="278" name="timeline_final.pdf" descr="timeline_final.pdf"/>
          <p:cNvPicPr>
            <a:picLocks noChangeAspect="1"/>
          </p:cNvPicPr>
          <p:nvPr/>
        </p:nvPicPr>
        <p:blipFill>
          <a:blip r:embed="rId3">
            <a:extLst/>
          </a:blip>
          <a:srcRect l="3135" t="0" r="3963" b="0"/>
          <a:stretch>
            <a:fillRect/>
          </a:stretch>
        </p:blipFill>
        <p:spPr>
          <a:xfrm>
            <a:off x="4919871" y="2698230"/>
            <a:ext cx="16327164" cy="11013498"/>
          </a:xfrm>
          <a:prstGeom prst="rect">
            <a:avLst/>
          </a:prstGeom>
          <a:ln w="12700">
            <a:miter lim="400000"/>
          </a:ln>
        </p:spPr>
      </p:pic>
      <p:sp>
        <p:nvSpPr>
          <p:cNvPr id="279" name="Find Slot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Find Slots</a:t>
            </a:r>
          </a:p>
        </p:txBody>
      </p:sp>
      <p:sp>
        <p:nvSpPr>
          <p:cNvPr id="280" name="Target"/>
          <p:cNvSpPr/>
          <p:nvPr/>
        </p:nvSpPr>
        <p:spPr>
          <a:xfrm>
            <a:off x="7892098" y="3026303"/>
            <a:ext cx="3494488" cy="1270001"/>
          </a:xfrm>
          <a:prstGeom prst="roundRect">
            <a:avLst>
              <a:gd name="adj" fmla="val 15000"/>
            </a:avLst>
          </a:prstGeom>
          <a:gradFill>
            <a:gsLst>
              <a:gs pos="0">
                <a:schemeClr val="accent5"/>
              </a:gs>
              <a:gs pos="100000">
                <a:schemeClr val="accent5">
                  <a:hueOff val="106044"/>
                  <a:satOff val="10158"/>
                  <a:lumOff val="16042"/>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Target</a:t>
            </a:r>
          </a:p>
        </p:txBody>
      </p:sp>
      <p:grpSp>
        <p:nvGrpSpPr>
          <p:cNvPr id="287" name="Group"/>
          <p:cNvGrpSpPr/>
          <p:nvPr/>
        </p:nvGrpSpPr>
        <p:grpSpPr>
          <a:xfrm>
            <a:off x="4476166" y="4935006"/>
            <a:ext cx="16327042" cy="1287994"/>
            <a:chOff x="0" y="0"/>
            <a:chExt cx="16327040" cy="1287993"/>
          </a:xfrm>
        </p:grpSpPr>
        <p:sp>
          <p:nvSpPr>
            <p:cNvPr id="281" name="Line"/>
            <p:cNvSpPr/>
            <p:nvPr/>
          </p:nvSpPr>
          <p:spPr>
            <a:xfrm>
              <a:off x="0" y="1287993"/>
              <a:ext cx="16327042" cy="1"/>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p>
          </p:txBody>
        </p:sp>
        <p:sp>
          <p:nvSpPr>
            <p:cNvPr id="282" name="Token 1"/>
            <p:cNvSpPr/>
            <p:nvPr/>
          </p:nvSpPr>
          <p:spPr>
            <a:xfrm>
              <a:off x="75957" y="0"/>
              <a:ext cx="3494488" cy="1270000"/>
            </a:xfrm>
            <a:prstGeom prst="roundRect">
              <a:avLst>
                <a:gd name="adj" fmla="val 15000"/>
              </a:avLst>
            </a:prstGeom>
            <a:gradFill flip="none" rotWithShape="1">
              <a:gsLst>
                <a:gs pos="0">
                  <a:schemeClr val="accent1">
                    <a:lumOff val="13543"/>
                  </a:schemeClr>
                </a:gs>
                <a:gs pos="100000">
                  <a:schemeClr val="accent1">
                    <a:hueOff val="117695"/>
                    <a:lumOff val="-11358"/>
                  </a:schemeClr>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3200">
                  <a:solidFill>
                    <a:srgbClr val="000000"/>
                  </a:solidFill>
                  <a:latin typeface="Helvetica Neue Medium"/>
                  <a:ea typeface="Helvetica Neue Medium"/>
                  <a:cs typeface="Helvetica Neue Medium"/>
                  <a:sym typeface="Helvetica Neue Medium"/>
                </a:defRPr>
              </a:lvl1pPr>
            </a:lstStyle>
            <a:p>
              <a:pPr/>
              <a:r>
                <a:t>Token 1</a:t>
              </a:r>
            </a:p>
          </p:txBody>
        </p:sp>
        <p:sp>
          <p:nvSpPr>
            <p:cNvPr id="283" name="Token 2"/>
            <p:cNvSpPr/>
            <p:nvPr/>
          </p:nvSpPr>
          <p:spPr>
            <a:xfrm>
              <a:off x="6755906" y="0"/>
              <a:ext cx="3494488" cy="1270000"/>
            </a:xfrm>
            <a:prstGeom prst="roundRect">
              <a:avLst>
                <a:gd name="adj" fmla="val 15000"/>
              </a:avLst>
            </a:prstGeom>
            <a:gradFill flip="none" rotWithShape="1">
              <a:gsLst>
                <a:gs pos="0">
                  <a:schemeClr val="accent1">
                    <a:lumOff val="13543"/>
                  </a:schemeClr>
                </a:gs>
                <a:gs pos="100000">
                  <a:schemeClr val="accent1">
                    <a:hueOff val="117695"/>
                    <a:lumOff val="-11358"/>
                  </a:schemeClr>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3200">
                  <a:solidFill>
                    <a:srgbClr val="000000"/>
                  </a:solidFill>
                  <a:latin typeface="Helvetica Neue Medium"/>
                  <a:ea typeface="Helvetica Neue Medium"/>
                  <a:cs typeface="Helvetica Neue Medium"/>
                  <a:sym typeface="Helvetica Neue Medium"/>
                </a:defRPr>
              </a:lvl1pPr>
            </a:lstStyle>
            <a:p>
              <a:pPr/>
              <a:r>
                <a:t>Token 2</a:t>
              </a:r>
            </a:p>
          </p:txBody>
        </p:sp>
        <p:sp>
          <p:nvSpPr>
            <p:cNvPr id="284" name="Token 3"/>
            <p:cNvSpPr/>
            <p:nvPr/>
          </p:nvSpPr>
          <p:spPr>
            <a:xfrm>
              <a:off x="12825579" y="0"/>
              <a:ext cx="3494488" cy="1270000"/>
            </a:xfrm>
            <a:prstGeom prst="roundRect">
              <a:avLst>
                <a:gd name="adj" fmla="val 15000"/>
              </a:avLst>
            </a:prstGeom>
            <a:gradFill flip="none" rotWithShape="1">
              <a:gsLst>
                <a:gs pos="0">
                  <a:schemeClr val="accent1">
                    <a:lumOff val="13543"/>
                  </a:schemeClr>
                </a:gs>
                <a:gs pos="100000">
                  <a:schemeClr val="accent1">
                    <a:hueOff val="117695"/>
                    <a:lumOff val="-11358"/>
                  </a:schemeClr>
                </a:gs>
              </a:gsLst>
              <a:lin ang="5400000" scaled="0"/>
            </a:gra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3200">
                  <a:solidFill>
                    <a:srgbClr val="000000"/>
                  </a:solidFill>
                  <a:latin typeface="Helvetica Neue Medium"/>
                  <a:ea typeface="Helvetica Neue Medium"/>
                  <a:cs typeface="Helvetica Neue Medium"/>
                  <a:sym typeface="Helvetica Neue Medium"/>
                </a:defRPr>
              </a:lvl1pPr>
            </a:lstStyle>
            <a:p>
              <a:pPr/>
              <a:r>
                <a:t>Token 3</a:t>
              </a:r>
            </a:p>
          </p:txBody>
        </p:sp>
        <p:sp>
          <p:nvSpPr>
            <p:cNvPr id="285" name="Double Arrow"/>
            <p:cNvSpPr/>
            <p:nvPr/>
          </p:nvSpPr>
          <p:spPr>
            <a:xfrm>
              <a:off x="10526666" y="554847"/>
              <a:ext cx="2114789" cy="160307"/>
            </a:xfrm>
            <a:prstGeom prst="leftRightArrow">
              <a:avLst>
                <a:gd name="adj1" fmla="val 32000"/>
                <a:gd name="adj2" fmla="val 314316"/>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286" name="Double Arrow"/>
            <p:cNvSpPr/>
            <p:nvPr/>
          </p:nvSpPr>
          <p:spPr>
            <a:xfrm>
              <a:off x="3846717" y="554847"/>
              <a:ext cx="2632917" cy="160307"/>
            </a:xfrm>
            <a:prstGeom prst="leftRightArrow">
              <a:avLst>
                <a:gd name="adj1" fmla="val 32000"/>
                <a:gd name="adj2" fmla="val 314316"/>
              </a:avLst>
            </a:prstGeom>
            <a:solidFill>
              <a:srgbClr val="FFFFFF"/>
            </a:solidFill>
            <a:ln w="12700" cap="flat">
              <a:noFill/>
              <a:miter lim="400000"/>
            </a:ln>
            <a:effectLst/>
          </p:spPr>
          <p:txBody>
            <a:bodyPr wrap="square" lIns="50800" tIns="50800" rIns="50800" bIns="50800" numCol="1" anchor="ctr">
              <a:noAutofit/>
            </a:bodyPr>
            <a:lstStyle/>
            <a:p>
              <a:pPr defTabSz="825500">
                <a:defRPr sz="3200">
                  <a:solidFill>
                    <a:srgbClr val="000000"/>
                  </a:solidFill>
                  <a:latin typeface="Helvetica Neue Medium"/>
                  <a:ea typeface="Helvetica Neue Medium"/>
                  <a:cs typeface="Helvetica Neue Medium"/>
                  <a:sym typeface="Helvetica Neue Medium"/>
                </a:defRPr>
              </a:pPr>
            </a:p>
          </p:txBody>
        </p:sp>
      </p:grpSp>
      <p:pic>
        <p:nvPicPr>
          <p:cNvPr id="291" name="Connection Line" descr="Connection Line"/>
          <p:cNvPicPr>
            <a:picLocks noChangeAspect="0"/>
          </p:cNvPicPr>
          <p:nvPr/>
        </p:nvPicPr>
        <p:blipFill>
          <a:blip r:embed="rId4">
            <a:extLst/>
          </a:blip>
          <a:stretch>
            <a:fillRect/>
          </a:stretch>
        </p:blipFill>
        <p:spPr>
          <a:xfrm>
            <a:off x="10034962" y="4258203"/>
            <a:ext cx="402853" cy="1082974"/>
          </a:xfrm>
          <a:prstGeom prst="rect">
            <a:avLst/>
          </a:prstGeom>
        </p:spPr>
      </p:pic>
      <p:pic>
        <p:nvPicPr>
          <p:cNvPr id="293" name="Connection Line" descr="Connection Line"/>
          <p:cNvPicPr>
            <a:picLocks noChangeAspect="0"/>
          </p:cNvPicPr>
          <p:nvPr/>
        </p:nvPicPr>
        <p:blipFill>
          <a:blip r:embed="rId5">
            <a:extLst/>
          </a:blip>
          <a:stretch>
            <a:fillRect/>
          </a:stretch>
        </p:blipFill>
        <p:spPr>
          <a:xfrm>
            <a:off x="11348485" y="3408370"/>
            <a:ext cx="10002472" cy="1155034"/>
          </a:xfrm>
          <a:prstGeom prst="rect">
            <a:avLst/>
          </a:prstGeom>
        </p:spPr>
      </p:pic>
      <p:pic>
        <p:nvPicPr>
          <p:cNvPr id="295" name="Connection Line" descr="Connection Line"/>
          <p:cNvPicPr>
            <a:picLocks noChangeAspect="0"/>
          </p:cNvPicPr>
          <p:nvPr/>
        </p:nvPicPr>
        <p:blipFill>
          <a:blip r:embed="rId6">
            <a:extLst/>
          </a:blip>
          <a:stretch>
            <a:fillRect/>
          </a:stretch>
        </p:blipFill>
        <p:spPr>
          <a:xfrm>
            <a:off x="11348495" y="3554526"/>
            <a:ext cx="4491164" cy="1431272"/>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78"/>
                                        </p:tgtEl>
                                        <p:attrNameLst>
                                          <p:attrName>style.visibility</p:attrName>
                                        </p:attrNameLst>
                                      </p:cBhvr>
                                      <p:to>
                                        <p:strVal val="visible"/>
                                      </p:to>
                                    </p:set>
                                  </p:childTnLst>
                                </p:cTn>
                              </p:par>
                            </p:childTnLst>
                          </p:cTn>
                        </p:par>
                        <p:par>
                          <p:cTn id="27" fill="hold">
                            <p:stCondLst>
                              <p:cond delay="0"/>
                            </p:stCondLst>
                            <p:childTnLst>
                              <p:par>
                                <p:cTn id="28" presetClass="exit" nodeType="afterEffect" presetID="9" grpId="7" fill="hold">
                                  <p:stCondLst>
                                    <p:cond delay="0"/>
                                  </p:stCondLst>
                                  <p:iterate type="el" backwards="0">
                                    <p:tmAbs val="0"/>
                                  </p:iterate>
                                  <p:childTnLst>
                                    <p:animEffect filter="dissolve" transition="out">
                                      <p:cBhvr>
                                        <p:cTn id="29" dur="0" fill="hold"/>
                                        <p:tgtEl>
                                          <p:spTgt spid="280"/>
                                        </p:tgtEl>
                                      </p:cBhvr>
                                    </p:animEffect>
                                    <p:set>
                                      <p:cBhvr>
                                        <p:cTn id="30" fill="hold">
                                          <p:stCondLst>
                                            <p:cond delay="0"/>
                                          </p:stCondLst>
                                        </p:cTn>
                                        <p:tgtEl>
                                          <p:spTgt spid="280"/>
                                        </p:tgtEl>
                                        <p:attrNameLst>
                                          <p:attrName>style.visibility</p:attrName>
                                        </p:attrNameLst>
                                      </p:cBhvr>
                                      <p:to>
                                        <p:strVal val="hidden"/>
                                      </p:to>
                                    </p:set>
                                  </p:childTnLst>
                                </p:cTn>
                              </p:par>
                            </p:childTnLst>
                          </p:cTn>
                        </p:par>
                        <p:par>
                          <p:cTn id="31" fill="hold">
                            <p:stCondLst>
                              <p:cond delay="0"/>
                            </p:stCondLst>
                            <p:childTnLst>
                              <p:par>
                                <p:cTn id="32" presetClass="exit" nodeType="afterEffect" presetID="9" grpId="8" fill="hold">
                                  <p:stCondLst>
                                    <p:cond delay="0"/>
                                  </p:stCondLst>
                                  <p:iterate type="el" backwards="0">
                                    <p:tmAbs val="0"/>
                                  </p:iterate>
                                  <p:childTnLst>
                                    <p:animEffect filter="dissolve" transition="out">
                                      <p:cBhvr>
                                        <p:cTn id="33" dur="0" fill="hold"/>
                                        <p:tgtEl>
                                          <p:spTgt spid="293"/>
                                        </p:tgtEl>
                                      </p:cBhvr>
                                    </p:animEffect>
                                    <p:set>
                                      <p:cBhvr>
                                        <p:cTn id="34" fill="hold">
                                          <p:stCondLst>
                                            <p:cond delay="0"/>
                                          </p:stCondLst>
                                        </p:cTn>
                                        <p:tgtEl>
                                          <p:spTgt spid="293"/>
                                        </p:tgtEl>
                                        <p:attrNameLst>
                                          <p:attrName>style.visibility</p:attrName>
                                        </p:attrNameLst>
                                      </p:cBhvr>
                                      <p:to>
                                        <p:strVal val="hidden"/>
                                      </p:to>
                                    </p:set>
                                  </p:childTnLst>
                                </p:cTn>
                              </p:par>
                            </p:childTnLst>
                          </p:cTn>
                        </p:par>
                        <p:par>
                          <p:cTn id="35" fill="hold">
                            <p:stCondLst>
                              <p:cond delay="0"/>
                            </p:stCondLst>
                            <p:childTnLst>
                              <p:par>
                                <p:cTn id="36" presetClass="exit" nodeType="afterEffect" presetID="9" grpId="9" fill="hold">
                                  <p:stCondLst>
                                    <p:cond delay="0"/>
                                  </p:stCondLst>
                                  <p:iterate type="el" backwards="0">
                                    <p:tmAbs val="0"/>
                                  </p:iterate>
                                  <p:childTnLst>
                                    <p:animEffect filter="dissolve" transition="out">
                                      <p:cBhvr>
                                        <p:cTn id="37" dur="0" fill="hold"/>
                                        <p:tgtEl>
                                          <p:spTgt spid="295"/>
                                        </p:tgtEl>
                                      </p:cBhvr>
                                    </p:animEffect>
                                    <p:set>
                                      <p:cBhvr>
                                        <p:cTn id="38" fill="hold">
                                          <p:stCondLst>
                                            <p:cond delay="0"/>
                                          </p:stCondLst>
                                        </p:cTn>
                                        <p:tgtEl>
                                          <p:spTgt spid="295"/>
                                        </p:tgtEl>
                                        <p:attrNameLst>
                                          <p:attrName>style.visibility</p:attrName>
                                        </p:attrNameLst>
                                      </p:cBhvr>
                                      <p:to>
                                        <p:strVal val="hidden"/>
                                      </p:to>
                                    </p:set>
                                  </p:childTnLst>
                                </p:cTn>
                              </p:par>
                            </p:childTnLst>
                          </p:cTn>
                        </p:par>
                        <p:par>
                          <p:cTn id="39" fill="hold">
                            <p:stCondLst>
                              <p:cond delay="0"/>
                            </p:stCondLst>
                            <p:childTnLst>
                              <p:par>
                                <p:cTn id="40" presetClass="exit" nodeType="afterEffect" presetID="9" grpId="10" fill="hold">
                                  <p:stCondLst>
                                    <p:cond delay="0"/>
                                  </p:stCondLst>
                                  <p:iterate type="el" backwards="0">
                                    <p:tmAbs val="0"/>
                                  </p:iterate>
                                  <p:childTnLst>
                                    <p:animEffect filter="dissolve" transition="out">
                                      <p:cBhvr>
                                        <p:cTn id="41" dur="0" fill="hold"/>
                                        <p:tgtEl>
                                          <p:spTgt spid="291"/>
                                        </p:tgtEl>
                                      </p:cBhvr>
                                    </p:animEffect>
                                    <p:set>
                                      <p:cBhvr>
                                        <p:cTn id="42" fill="hold">
                                          <p:stCondLst>
                                            <p:cond delay="0"/>
                                          </p:stCondLst>
                                        </p:cTn>
                                        <p:tgtEl>
                                          <p:spTgt spid="291"/>
                                        </p:tgtEl>
                                        <p:attrNameLst>
                                          <p:attrName>style.visibility</p:attrName>
                                        </p:attrNameLst>
                                      </p:cBhvr>
                                      <p:to>
                                        <p:strVal val="hidden"/>
                                      </p:to>
                                    </p:set>
                                  </p:childTnLst>
                                </p:cTn>
                              </p:par>
                            </p:childTnLst>
                          </p:cTn>
                        </p:par>
                        <p:par>
                          <p:cTn id="43" fill="hold">
                            <p:stCondLst>
                              <p:cond delay="0"/>
                            </p:stCondLst>
                            <p:childTnLst>
                              <p:par>
                                <p:cTn id="44" presetClass="exit" nodeType="afterEffect" presetID="9" grpId="11" fill="hold">
                                  <p:stCondLst>
                                    <p:cond delay="0"/>
                                  </p:stCondLst>
                                  <p:iterate type="el" backwards="0">
                                    <p:tmAbs val="0"/>
                                  </p:iterate>
                                  <p:childTnLst>
                                    <p:animEffect filter="dissolve" transition="out">
                                      <p:cBhvr>
                                        <p:cTn id="45" dur="0" fill="hold"/>
                                        <p:tgtEl>
                                          <p:spTgt spid="287"/>
                                        </p:tgtEl>
                                      </p:cBhvr>
                                    </p:animEffect>
                                    <p:set>
                                      <p:cBhvr>
                                        <p:cTn id="46" fill="hold">
                                          <p:stCondLst>
                                            <p:cond delay="0"/>
                                          </p:stCondLst>
                                        </p:cTn>
                                        <p:tgtEl>
                                          <p:spTgt spid="2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5" grpId="4"/>
      <p:bldP build="whole" bldLvl="1" animBg="1" rev="0" advAuto="0" spid="280" grpId="7"/>
      <p:bldP build="whole" bldLvl="1" animBg="1" rev="0" advAuto="0" spid="293" grpId="8"/>
      <p:bldP build="whole" bldLvl="1" animBg="1" rev="0" advAuto="0" spid="291" grpId="10"/>
      <p:bldP build="whole" bldLvl="1" animBg="1" rev="0" advAuto="0" spid="280" grpId="2"/>
      <p:bldP build="whole" bldLvl="1" animBg="1" rev="0" advAuto="0" spid="278" grpId="6"/>
      <p:bldP build="whole" bldLvl="1" animBg="1" rev="0" advAuto="0" spid="295" grpId="9"/>
      <p:bldP build="whole" bldLvl="1" animBg="1" rev="0" advAuto="0" spid="287" grpId="11"/>
      <p:bldP build="whole" bldLvl="1" animBg="1" rev="0" advAuto="0" spid="293" grpId="3"/>
      <p:bldP build="whole" bldLvl="1" animBg="1" rev="0" advAuto="0" spid="287" grpId="1"/>
      <p:bldP build="whole" bldLvl="1" animBg="1" rev="0" advAuto="0" spid="291" grpId="5"/>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Experimental Results"/>
          <p:cNvSpPr txBox="1"/>
          <p:nvPr>
            <p:ph type="title"/>
          </p:nvPr>
        </p:nvSpPr>
        <p:spPr>
          <a:prstGeom prst="rect">
            <a:avLst/>
          </a:prstGeom>
        </p:spPr>
        <p:txBody>
          <a:bodyPr/>
          <a:lstStyle>
            <a:lvl1pPr defTabSz="2218888">
              <a:defRPr spc="-154" sz="7735"/>
            </a:lvl1pPr>
          </a:lstStyle>
          <a:p>
            <a:pPr/>
            <a:r>
              <a:t>Experimental Results</a:t>
            </a:r>
          </a:p>
        </p:txBody>
      </p:sp>
      <p:sp>
        <p:nvSpPr>
          <p:cNvPr id="301" name="Vs POPF"/>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Vs POPF</a:t>
            </a:r>
          </a:p>
        </p:txBody>
      </p:sp>
      <p:pic>
        <p:nvPicPr>
          <p:cNvPr id="302" name="experiments.pdf" descr="experiments.pdf"/>
          <p:cNvPicPr>
            <a:picLocks noChangeAspect="1"/>
          </p:cNvPicPr>
          <p:nvPr/>
        </p:nvPicPr>
        <p:blipFill>
          <a:blip r:embed="rId3">
            <a:extLst/>
          </a:blip>
          <a:stretch>
            <a:fillRect/>
          </a:stretch>
        </p:blipFill>
        <p:spPr>
          <a:xfrm>
            <a:off x="666826" y="4292871"/>
            <a:ext cx="11837881" cy="7600302"/>
          </a:xfrm>
          <a:prstGeom prst="rect">
            <a:avLst/>
          </a:prstGeom>
          <a:ln w="12700">
            <a:miter lim="400000"/>
          </a:ln>
        </p:spPr>
      </p:pic>
      <p:sp>
        <p:nvSpPr>
          <p:cNvPr id="303" name="Better makespan results for 92% of experiments…"/>
          <p:cNvSpPr txBox="1"/>
          <p:nvPr>
            <p:ph type="body" sz="half" idx="1"/>
          </p:nvPr>
        </p:nvSpPr>
        <p:spPr>
          <a:xfrm>
            <a:off x="12992537" y="4248504"/>
            <a:ext cx="10184963" cy="8256012"/>
          </a:xfrm>
          <a:prstGeom prst="rect">
            <a:avLst/>
          </a:prstGeom>
        </p:spPr>
        <p:txBody>
          <a:bodyPr/>
          <a:lstStyle/>
          <a:p>
            <a:pPr/>
            <a:r>
              <a:t>Better makespan results for 92% of experiments</a:t>
            </a:r>
          </a:p>
          <a:p>
            <a:pPr/>
            <a:r>
              <a:t>100% solution rate compared to 52% due to timeouts</a:t>
            </a:r>
          </a:p>
          <a:p>
            <a:pPr/>
            <a:r>
              <a:t>Upto 3 orders of magnitude faster!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03">
                                            <p:bg/>
                                          </p:spTgt>
                                        </p:tgtEl>
                                        <p:attrNameLst>
                                          <p:attrName>style.visibility</p:attrName>
                                        </p:attrNameLst>
                                      </p:cBhvr>
                                      <p:to>
                                        <p:strVal val="visible"/>
                                      </p:to>
                                    </p:set>
                                  </p:childTnLst>
                                </p:cTn>
                              </p:par>
                              <p:par>
                                <p:cTn id="11" presetClass="entr" nodeType="withEffect" presetSubtype="0" presetID="1" grpId="2" fill="hold">
                                  <p:stCondLst>
                                    <p:cond delay="0"/>
                                  </p:stCondLst>
                                  <p:iterate type="el" backwards="0">
                                    <p:tmAbs val="0"/>
                                  </p:iterate>
                                  <p:childTnLst>
                                    <p:set>
                                      <p:cBhvr>
                                        <p:cTn id="12" fill="hold"/>
                                        <p:tgtEl>
                                          <p:spTgt spid="30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30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2" fill="hold">
                                  <p:stCondLst>
                                    <p:cond delay="0"/>
                                  </p:stCondLst>
                                  <p:iterate type="el" backwards="0">
                                    <p:tmAbs val="0"/>
                                  </p:iterate>
                                  <p:childTnLst>
                                    <p:set>
                                      <p:cBhvr>
                                        <p:cTn id="20" fill="hold"/>
                                        <p:tgtEl>
                                          <p:spTgt spid="30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3" grpId="2"/>
      <p:bldP build="whole" bldLvl="1" animBg="1" rev="0" advAuto="0" spid="302"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Takeaways"/>
          <p:cNvSpPr txBox="1"/>
          <p:nvPr>
            <p:ph type="title"/>
          </p:nvPr>
        </p:nvSpPr>
        <p:spPr>
          <a:prstGeom prst="rect">
            <a:avLst/>
          </a:prstGeom>
        </p:spPr>
        <p:txBody>
          <a:bodyPr/>
          <a:lstStyle/>
          <a:p>
            <a:pPr/>
            <a:r>
              <a:t>Takeaways</a:t>
            </a:r>
          </a:p>
        </p:txBody>
      </p:sp>
      <p:sp>
        <p:nvSpPr>
          <p:cNvPr id="308" name="Structural advantage of HTNs…"/>
          <p:cNvSpPr txBox="1"/>
          <p:nvPr>
            <p:ph type="body" idx="1"/>
          </p:nvPr>
        </p:nvSpPr>
        <p:spPr>
          <a:prstGeom prst="rect">
            <a:avLst/>
          </a:prstGeom>
        </p:spPr>
        <p:txBody>
          <a:bodyPr/>
          <a:lstStyle/>
          <a:p>
            <a:pPr/>
            <a:r>
              <a:t>Structural advantage of HTNs</a:t>
            </a:r>
          </a:p>
          <a:p>
            <a:pPr/>
            <a:r>
              <a:t>Expressiveness of timeline-based planning </a:t>
            </a:r>
          </a:p>
          <a:p>
            <a:pPr/>
            <a:r>
              <a:t>Decision-making via resource allocation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0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0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08">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8"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Thank you!"/>
          <p:cNvSpPr txBox="1"/>
          <p:nvPr>
            <p:ph type="body" sz="half" idx="1"/>
          </p:nvPr>
        </p:nvSpPr>
        <p:spPr>
          <a:prstGeom prst="rect">
            <a:avLst/>
          </a:prstGeom>
        </p:spPr>
        <p:txBody>
          <a:bodyPr/>
          <a:lstStyle/>
          <a:p>
            <a:pPr/>
            <a:r>
              <a:t>Thank you!</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Motivation"/>
          <p:cNvSpPr txBox="1"/>
          <p:nvPr>
            <p:ph type="title"/>
          </p:nvPr>
        </p:nvSpPr>
        <p:spPr>
          <a:prstGeom prst="rect">
            <a:avLst/>
          </a:prstGeom>
        </p:spPr>
        <p:txBody>
          <a:bodyPr/>
          <a:lstStyle/>
          <a:p>
            <a:pPr/>
            <a:r>
              <a:t>Motivation</a:t>
            </a:r>
          </a:p>
        </p:txBody>
      </p:sp>
      <p:sp>
        <p:nvSpPr>
          <p:cNvPr id="162" name="Multi-Robot Planning Problem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Multi-Robot Planning Problems</a:t>
            </a:r>
          </a:p>
        </p:txBody>
      </p:sp>
      <p:sp>
        <p:nvSpPr>
          <p:cNvPr id="163" name="Goal assignment…"/>
          <p:cNvSpPr txBox="1"/>
          <p:nvPr>
            <p:ph type="body" idx="1"/>
          </p:nvPr>
        </p:nvSpPr>
        <p:spPr>
          <a:prstGeom prst="rect">
            <a:avLst/>
          </a:prstGeom>
        </p:spPr>
        <p:txBody>
          <a:bodyPr/>
          <a:lstStyle/>
          <a:p>
            <a:pPr/>
            <a:r>
              <a:t>Goal assignment</a:t>
            </a:r>
          </a:p>
          <a:p>
            <a:pPr/>
            <a:r>
              <a:t>Spatio-Temporal constraints</a:t>
            </a:r>
          </a:p>
          <a:p>
            <a:pPr/>
            <a:r>
              <a:t>Durational uncertainty</a:t>
            </a:r>
          </a:p>
          <a:p>
            <a:pPr/>
            <a:r>
              <a:t>Reactive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3"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Previous Approaches"/>
          <p:cNvSpPr txBox="1"/>
          <p:nvPr>
            <p:ph type="title"/>
          </p:nvPr>
        </p:nvSpPr>
        <p:spPr>
          <a:prstGeom prst="rect">
            <a:avLst/>
          </a:prstGeom>
        </p:spPr>
        <p:txBody>
          <a:bodyPr/>
          <a:lstStyle/>
          <a:p>
            <a:pPr/>
            <a:r>
              <a:t>Previous Approaches</a:t>
            </a:r>
          </a:p>
        </p:txBody>
      </p:sp>
      <p:sp>
        <p:nvSpPr>
          <p:cNvPr id="168" name="What is lacking?"/>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is lacking?</a:t>
            </a:r>
          </a:p>
        </p:txBody>
      </p:sp>
      <p:sp>
        <p:nvSpPr>
          <p:cNvPr id="169" name="Action-based planners (PDDL-style and HTN-style)…"/>
          <p:cNvSpPr txBox="1"/>
          <p:nvPr>
            <p:ph type="body" idx="1"/>
          </p:nvPr>
        </p:nvSpPr>
        <p:spPr>
          <a:prstGeom prst="rect">
            <a:avLst/>
          </a:prstGeom>
        </p:spPr>
        <p:txBody>
          <a:bodyPr/>
          <a:lstStyle/>
          <a:p>
            <a:pPr/>
            <a:r>
              <a:t>Action-based planners (PDDL-style and HTN-style)</a:t>
            </a:r>
          </a:p>
          <a:p>
            <a:pPr lvl="1"/>
            <a:r>
              <a:t>Forward state-space search</a:t>
            </a:r>
          </a:p>
          <a:p>
            <a:pPr lvl="1"/>
            <a:r>
              <a:t>Awkward for satisfying temporal constraints</a:t>
            </a:r>
          </a:p>
          <a:p>
            <a:pPr/>
            <a:r>
              <a:t>Timeline-based planners</a:t>
            </a:r>
          </a:p>
          <a:p>
            <a:pPr lvl="1"/>
            <a:r>
              <a:t>Opportunistic insertion via STNs</a:t>
            </a:r>
          </a:p>
          <a:p>
            <a:pPr lvl="1"/>
            <a:r>
              <a:t>Use hand-crafted, domain specific heuristics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6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9"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Approach"/>
          <p:cNvSpPr txBox="1"/>
          <p:nvPr>
            <p:ph type="title"/>
          </p:nvPr>
        </p:nvSpPr>
        <p:spPr>
          <a:prstGeom prst="rect">
            <a:avLst/>
          </a:prstGeom>
        </p:spPr>
        <p:txBody>
          <a:bodyPr/>
          <a:lstStyle/>
          <a:p>
            <a:pPr/>
            <a:r>
              <a:t>Approach</a:t>
            </a:r>
          </a:p>
        </p:txBody>
      </p:sp>
      <p:sp>
        <p:nvSpPr>
          <p:cNvPr id="174" name="Combin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Combine!</a:t>
            </a:r>
          </a:p>
        </p:txBody>
      </p:sp>
      <p:sp>
        <p:nvSpPr>
          <p:cNvPr id="175" name="Structural power of HTN representation…"/>
          <p:cNvSpPr txBox="1"/>
          <p:nvPr>
            <p:ph type="body" idx="1"/>
          </p:nvPr>
        </p:nvSpPr>
        <p:spPr>
          <a:prstGeom prst="rect">
            <a:avLst/>
          </a:prstGeom>
        </p:spPr>
        <p:txBody>
          <a:bodyPr/>
          <a:lstStyle/>
          <a:p>
            <a:pPr/>
            <a:r>
              <a:t>Structural power of HTN representation</a:t>
            </a:r>
          </a:p>
          <a:p>
            <a:pPr/>
            <a:r>
              <a:t>Expressivity and flexibility of Timeline-Based planning frameworks</a:t>
            </a:r>
          </a:p>
          <a:p>
            <a:pPr/>
            <a:r>
              <a:t>Efficiency of goal regression and resource allocation perspective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5"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Methodology"/>
          <p:cNvSpPr txBox="1"/>
          <p:nvPr>
            <p:ph type="title"/>
          </p:nvPr>
        </p:nvSpPr>
        <p:spPr>
          <a:prstGeom prst="rect">
            <a:avLst/>
          </a:prstGeom>
        </p:spPr>
        <p:txBody>
          <a:bodyPr/>
          <a:lstStyle/>
          <a:p>
            <a:pPr/>
            <a:r>
              <a:t>Methodology</a:t>
            </a:r>
          </a:p>
        </p:txBody>
      </p:sp>
      <p:sp>
        <p:nvSpPr>
          <p:cNvPr id="180" name="Example Scenari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Example Scenario</a:t>
            </a:r>
          </a:p>
        </p:txBody>
      </p:sp>
      <p:pic>
        <p:nvPicPr>
          <p:cNvPr id="181" name="kLrcf__Eyw6Cy_7R6h5aHmZz9CCjt5GfYGivJONGBoU7lY7d6elxE4CrNfPfgF2oRUw9jZCSUr5fSxHEg6A876llIeZPxSVXsSJoZKhwtQR0kJyVgpi9MtJIFeoBLuR27F10NdqExPPh7SYhcKXe-A.png" descr="kLrcf__Eyw6Cy_7R6h5aHmZz9CCjt5GfYGivJONGBoU7lY7d6elxE4CrNfPfgF2oRUw9jZCSUr5fSxHEg6A876llIeZPxSVXsSJoZKhwtQR0kJyVgpi9MtJIFeoBLuR27F10NdqExPPh7SYhcKXe-A.png"/>
          <p:cNvPicPr>
            <a:picLocks noChangeAspect="1"/>
          </p:cNvPicPr>
          <p:nvPr/>
        </p:nvPicPr>
        <p:blipFill>
          <a:blip r:embed="rId3">
            <a:extLst/>
          </a:blip>
          <a:stretch>
            <a:fillRect/>
          </a:stretch>
        </p:blipFill>
        <p:spPr>
          <a:xfrm>
            <a:off x="4376840" y="4686300"/>
            <a:ext cx="4445001" cy="4343400"/>
          </a:xfrm>
          <a:prstGeom prst="rect">
            <a:avLst/>
          </a:prstGeom>
          <a:ln w="12700">
            <a:miter lim="400000"/>
          </a:ln>
        </p:spPr>
      </p:pic>
      <p:pic>
        <p:nvPicPr>
          <p:cNvPr id="182" name="kLrcf__Eyw6Cy_7R6h5aHmZz9CCjt5GfYGivJONGBoU7lY7d6elxE4CrNfPfgF2oRUw9jZCSUr5fSxHEg6A876llIeZPxSVXsSJoZKhwtQR0kJyVgpi9MtJIFeoBLuR27F10NdqExPPh7SYhcKXe-A.png" descr="kLrcf__Eyw6Cy_7R6h5aHmZz9CCjt5GfYGivJONGBoU7lY7d6elxE4CrNfPfgF2oRUw9jZCSUr5fSxHEg6A876llIeZPxSVXsSJoZKhwtQR0kJyVgpi9MtJIFeoBLuR27F10NdqExPPh7SYhcKXe-A.png"/>
          <p:cNvPicPr>
            <a:picLocks noChangeAspect="1"/>
          </p:cNvPicPr>
          <p:nvPr/>
        </p:nvPicPr>
        <p:blipFill>
          <a:blip r:embed="rId3">
            <a:extLst/>
          </a:blip>
          <a:stretch>
            <a:fillRect/>
          </a:stretch>
        </p:blipFill>
        <p:spPr>
          <a:xfrm>
            <a:off x="12655887" y="4686300"/>
            <a:ext cx="4445001" cy="4343400"/>
          </a:xfrm>
          <a:prstGeom prst="rect">
            <a:avLst/>
          </a:prstGeom>
          <a:ln w="12700">
            <a:miter lim="400000"/>
          </a:ln>
        </p:spPr>
      </p:pic>
      <p:sp>
        <p:nvSpPr>
          <p:cNvPr id="183" name="Block A"/>
          <p:cNvSpPr/>
          <p:nvPr/>
        </p:nvSpPr>
        <p:spPr>
          <a:xfrm>
            <a:off x="5401200" y="8816730"/>
            <a:ext cx="2775308" cy="753078"/>
          </a:xfrm>
          <a:prstGeom prst="rect">
            <a:avLst/>
          </a:prstGeom>
          <a:gradFill>
            <a:gsLst>
              <a:gs pos="0">
                <a:schemeClr val="accent4"/>
              </a:gs>
              <a:gs pos="100000">
                <a:schemeClr val="accent4">
                  <a:hueOff val="-1094627"/>
                  <a:lumOff val="-6592"/>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Block A</a:t>
            </a:r>
          </a:p>
        </p:txBody>
      </p:sp>
      <p:sp>
        <p:nvSpPr>
          <p:cNvPr id="184" name="Block B"/>
          <p:cNvSpPr/>
          <p:nvPr/>
        </p:nvSpPr>
        <p:spPr>
          <a:xfrm>
            <a:off x="8184755" y="8816730"/>
            <a:ext cx="2775308" cy="753078"/>
          </a:xfrm>
          <a:prstGeom prst="rect">
            <a:avLst/>
          </a:prstGeom>
          <a:gradFill>
            <a:gsLst>
              <a:gs pos="0">
                <a:schemeClr val="accent4"/>
              </a:gs>
              <a:gs pos="100000">
                <a:schemeClr val="accent4">
                  <a:hueOff val="-1094627"/>
                  <a:lumOff val="-6592"/>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Block B</a:t>
            </a:r>
          </a:p>
        </p:txBody>
      </p:sp>
      <p:sp>
        <p:nvSpPr>
          <p:cNvPr id="185" name="Block C"/>
          <p:cNvSpPr/>
          <p:nvPr/>
        </p:nvSpPr>
        <p:spPr>
          <a:xfrm>
            <a:off x="10993709" y="8816730"/>
            <a:ext cx="2775308" cy="753078"/>
          </a:xfrm>
          <a:prstGeom prst="rect">
            <a:avLst/>
          </a:prstGeom>
          <a:gradFill>
            <a:gsLst>
              <a:gs pos="0">
                <a:schemeClr val="accent4"/>
              </a:gs>
              <a:gs pos="100000">
                <a:schemeClr val="accent4">
                  <a:hueOff val="-1094627"/>
                  <a:lumOff val="-6592"/>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Block C</a:t>
            </a:r>
          </a:p>
        </p:txBody>
      </p:sp>
      <p:sp>
        <p:nvSpPr>
          <p:cNvPr id="186" name="Block D"/>
          <p:cNvSpPr/>
          <p:nvPr/>
        </p:nvSpPr>
        <p:spPr>
          <a:xfrm>
            <a:off x="13802664" y="8816730"/>
            <a:ext cx="2775308" cy="753078"/>
          </a:xfrm>
          <a:prstGeom prst="rect">
            <a:avLst/>
          </a:prstGeom>
          <a:gradFill>
            <a:gsLst>
              <a:gs pos="0">
                <a:schemeClr val="accent4"/>
              </a:gs>
              <a:gs pos="100000">
                <a:schemeClr val="accent4">
                  <a:hueOff val="-1094627"/>
                  <a:lumOff val="-6592"/>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Block D</a:t>
            </a:r>
          </a:p>
        </p:txBody>
      </p:sp>
      <p:sp>
        <p:nvSpPr>
          <p:cNvPr id="187" name="Block E"/>
          <p:cNvSpPr/>
          <p:nvPr/>
        </p:nvSpPr>
        <p:spPr>
          <a:xfrm>
            <a:off x="16611618" y="8816730"/>
            <a:ext cx="2775308" cy="753078"/>
          </a:xfrm>
          <a:prstGeom prst="rect">
            <a:avLst/>
          </a:prstGeom>
          <a:gradFill>
            <a:gsLst>
              <a:gs pos="0">
                <a:schemeClr val="accent4"/>
              </a:gs>
              <a:gs pos="100000">
                <a:schemeClr val="accent4">
                  <a:hueOff val="-1094627"/>
                  <a:lumOff val="-6592"/>
                </a:schemeClr>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Block E</a:t>
            </a:r>
          </a:p>
        </p:txBody>
      </p:sp>
      <p:pic>
        <p:nvPicPr>
          <p:cNvPr id="188" name="NnwDqxjBn3P48rc-q2Lw1C8yE0Mkb0HHncfA8UrjHJscJ5FLnq6_EPlvzNYnMM7eq6T8VqZY_cdRsmuDJZse5njC_Q5C4EVb-sbmgJWpA4S0G11YwhzySSsxnp1lxIym8iKCPeunmgPCPpGry0_NYw.png" descr="NnwDqxjBn3P48rc-q2Lw1C8yE0Mkb0HHncfA8UrjHJscJ5FLnq6_EPlvzNYnMM7eq6T8VqZY_cdRsmuDJZse5njC_Q5C4EVb-sbmgJWpA4S0G11YwhzySSsxnp1lxIym8iKCPeunmgPCPpGry0_NYw.png"/>
          <p:cNvPicPr>
            <a:picLocks noChangeAspect="1"/>
          </p:cNvPicPr>
          <p:nvPr/>
        </p:nvPicPr>
        <p:blipFill>
          <a:blip r:embed="rId4">
            <a:extLst/>
          </a:blip>
          <a:stretch>
            <a:fillRect/>
          </a:stretch>
        </p:blipFill>
        <p:spPr>
          <a:xfrm>
            <a:off x="14168828" y="10125102"/>
            <a:ext cx="2042981" cy="2042982"/>
          </a:xfrm>
          <a:prstGeom prst="rect">
            <a:avLst/>
          </a:prstGeom>
          <a:ln w="12700">
            <a:miter lim="400000"/>
          </a:ln>
        </p:spPr>
      </p:pic>
      <p:sp>
        <p:nvSpPr>
          <p:cNvPr id="189" name="Oval"/>
          <p:cNvSpPr/>
          <p:nvPr/>
        </p:nvSpPr>
        <p:spPr>
          <a:xfrm>
            <a:off x="13726346" y="9757958"/>
            <a:ext cx="2927943" cy="2777271"/>
          </a:xfrm>
          <a:prstGeom prst="ellipse">
            <a:avLst/>
          </a:prstGeom>
          <a:ln w="63500">
            <a:solidFill>
              <a:schemeClr val="accent5">
                <a:hueOff val="106044"/>
                <a:satOff val="10158"/>
                <a:lumOff val="16042"/>
              </a:schemeClr>
            </a:solidFill>
            <a:custDash>
              <a:ds d="200000" sp="200000"/>
            </a:custDash>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pic>
        <p:nvPicPr>
          <p:cNvPr id="191" name="Connection Line" descr="Connection Line"/>
          <p:cNvPicPr>
            <a:picLocks noChangeAspect="0"/>
          </p:cNvPicPr>
          <p:nvPr/>
        </p:nvPicPr>
        <p:blipFill>
          <a:blip r:embed="rId5">
            <a:extLst/>
          </a:blip>
          <a:stretch>
            <a:fillRect/>
          </a:stretch>
        </p:blipFill>
        <p:spPr>
          <a:xfrm>
            <a:off x="7211545" y="9801050"/>
            <a:ext cx="6523633" cy="1467549"/>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2"/>
      <p:bldP build="whole" bldLvl="1" animBg="1" rev="0" advAuto="0" spid="189"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Methodology"/>
          <p:cNvSpPr txBox="1"/>
          <p:nvPr>
            <p:ph type="title"/>
          </p:nvPr>
        </p:nvSpPr>
        <p:spPr>
          <a:prstGeom prst="rect">
            <a:avLst/>
          </a:prstGeom>
        </p:spPr>
        <p:txBody>
          <a:bodyPr/>
          <a:lstStyle/>
          <a:p>
            <a:pPr/>
            <a:r>
              <a:t>Methodology</a:t>
            </a:r>
          </a:p>
        </p:txBody>
      </p:sp>
      <p:sp>
        <p:nvSpPr>
          <p:cNvPr id="197" name="Language Extension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Language Extensions</a:t>
            </a:r>
          </a:p>
        </p:txBody>
      </p:sp>
      <p:sp>
        <p:nvSpPr>
          <p:cNvPr id="198" name="Objects with attributes…"/>
          <p:cNvSpPr txBox="1"/>
          <p:nvPr>
            <p:ph type="body" sz="half" idx="1"/>
          </p:nvPr>
        </p:nvSpPr>
        <p:spPr>
          <a:prstGeom prst="rect">
            <a:avLst/>
          </a:prstGeom>
        </p:spPr>
        <p:txBody>
          <a:bodyPr/>
          <a:lstStyle/>
          <a:p>
            <a:pPr/>
            <a:r>
              <a:t>Objects with attributes</a:t>
            </a:r>
          </a:p>
          <a:p>
            <a:pPr/>
            <a:r>
              <a:t>Temporal constraints</a:t>
            </a:r>
          </a:p>
          <a:p>
            <a:pPr/>
            <a:r>
              <a:rPr i="1"/>
              <a:t>Functional</a:t>
            </a:r>
            <a:r>
              <a:t> predicates and methods</a:t>
            </a:r>
          </a:p>
        </p:txBody>
      </p:sp>
      <p:pic>
        <p:nvPicPr>
          <p:cNvPr id="199" name="extension_1.pdf" descr="extension_1.pdf"/>
          <p:cNvPicPr>
            <a:picLocks noChangeAspect="1"/>
          </p:cNvPicPr>
          <p:nvPr/>
        </p:nvPicPr>
        <p:blipFill>
          <a:blip r:embed="rId3">
            <a:extLst/>
          </a:blip>
          <a:srcRect l="0" t="9197" r="0" b="0"/>
          <a:stretch>
            <a:fillRect/>
          </a:stretch>
        </p:blipFill>
        <p:spPr>
          <a:xfrm>
            <a:off x="12505366" y="1660265"/>
            <a:ext cx="9906001" cy="1326174"/>
          </a:xfrm>
          <a:prstGeom prst="rect">
            <a:avLst/>
          </a:prstGeom>
          <a:ln w="12700">
            <a:miter lim="400000"/>
          </a:ln>
        </p:spPr>
      </p:pic>
      <p:pic>
        <p:nvPicPr>
          <p:cNvPr id="200" name="extension_2.pdf" descr="extension_2.pdf"/>
          <p:cNvPicPr>
            <a:picLocks noChangeAspect="1"/>
          </p:cNvPicPr>
          <p:nvPr/>
        </p:nvPicPr>
        <p:blipFill>
          <a:blip r:embed="rId4">
            <a:extLst/>
          </a:blip>
          <a:stretch>
            <a:fillRect/>
          </a:stretch>
        </p:blipFill>
        <p:spPr>
          <a:xfrm>
            <a:off x="13661066" y="3271649"/>
            <a:ext cx="7594601" cy="4114801"/>
          </a:xfrm>
          <a:prstGeom prst="rect">
            <a:avLst/>
          </a:prstGeom>
          <a:ln w="12700">
            <a:miter lim="400000"/>
          </a:ln>
        </p:spPr>
      </p:pic>
      <p:pic>
        <p:nvPicPr>
          <p:cNvPr id="201" name="extension_3.pdf" descr="extension_3.pdf"/>
          <p:cNvPicPr>
            <a:picLocks noChangeAspect="1"/>
          </p:cNvPicPr>
          <p:nvPr/>
        </p:nvPicPr>
        <p:blipFill>
          <a:blip r:embed="rId5">
            <a:extLst/>
          </a:blip>
          <a:stretch>
            <a:fillRect/>
          </a:stretch>
        </p:blipFill>
        <p:spPr>
          <a:xfrm>
            <a:off x="13697701" y="7671660"/>
            <a:ext cx="6896101" cy="1409701"/>
          </a:xfrm>
          <a:prstGeom prst="rect">
            <a:avLst/>
          </a:prstGeom>
          <a:ln w="12700">
            <a:miter lim="400000"/>
          </a:ln>
        </p:spPr>
      </p:pic>
      <p:pic>
        <p:nvPicPr>
          <p:cNvPr id="202" name="extension_4.pdf" descr="extension_4.pdf"/>
          <p:cNvPicPr>
            <a:picLocks noChangeAspect="1"/>
          </p:cNvPicPr>
          <p:nvPr/>
        </p:nvPicPr>
        <p:blipFill>
          <a:blip r:embed="rId6">
            <a:extLst/>
          </a:blip>
          <a:stretch>
            <a:fillRect/>
          </a:stretch>
        </p:blipFill>
        <p:spPr>
          <a:xfrm>
            <a:off x="13148667" y="9366570"/>
            <a:ext cx="8953501" cy="38989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8">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19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98">
                                            <p:txEl>
                                              <p:pRg st="1" end="1"/>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3" fill="hold">
                                  <p:stCondLst>
                                    <p:cond delay="0"/>
                                  </p:stCondLst>
                                  <p:iterate type="el" backwards="0">
                                    <p:tmAbs val="0"/>
                                  </p:iterate>
                                  <p:childTnLst>
                                    <p:set>
                                      <p:cBhvr>
                                        <p:cTn id="18" fill="hold"/>
                                        <p:tgtEl>
                                          <p:spTgt spid="2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98">
                                            <p:txEl>
                                              <p:pRg st="2" end="2"/>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4" fill="hold">
                                  <p:stCondLst>
                                    <p:cond delay="0"/>
                                  </p:stCondLst>
                                  <p:iterate type="el" backwards="0">
                                    <p:tmAbs val="0"/>
                                  </p:iterate>
                                  <p:childTnLst>
                                    <p:set>
                                      <p:cBhvr>
                                        <p:cTn id="25" fill="hold"/>
                                        <p:tgtEl>
                                          <p:spTgt spid="201"/>
                                        </p:tgtEl>
                                        <p:attrNameLst>
                                          <p:attrName>style.visibility</p:attrName>
                                        </p:attrNameLst>
                                      </p:cBhvr>
                                      <p:to>
                                        <p:strVal val="visible"/>
                                      </p:to>
                                    </p:set>
                                  </p:childTnLst>
                                </p:cTn>
                              </p:par>
                            </p:childTnLst>
                          </p:cTn>
                        </p:par>
                        <p:par>
                          <p:cTn id="26" fill="hold">
                            <p:stCondLst>
                              <p:cond delay="0"/>
                            </p:stCondLst>
                            <p:childTnLst>
                              <p:par>
                                <p:cTn id="27" presetClass="entr" nodeType="afterEffect" presetSubtype="0" presetID="1" grpId="5" fill="hold">
                                  <p:stCondLst>
                                    <p:cond delay="0"/>
                                  </p:stCondLst>
                                  <p:iterate type="el" backwards="0">
                                    <p:tmAbs val="0"/>
                                  </p:iterate>
                                  <p:childTnLst>
                                    <p:set>
                                      <p:cBhvr>
                                        <p:cTn id="28" fill="hold"/>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8" grpId="1"/>
      <p:bldP build="whole" bldLvl="1" animBg="1" rev="0" advAuto="0" spid="201" grpId="4"/>
      <p:bldP build="whole" bldLvl="1" animBg="1" rev="0" advAuto="0" spid="200" grpId="3"/>
      <p:bldP build="whole" bldLvl="1" animBg="1" rev="0" advAuto="0" spid="199" grpId="2"/>
      <p:bldP build="whole" bldLvl="1" animBg="1" rev="0" advAuto="0" spid="202" grpId="5"/>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Rounded Rectangle"/>
          <p:cNvSpPr/>
          <p:nvPr/>
        </p:nvSpPr>
        <p:spPr>
          <a:xfrm>
            <a:off x="4216597" y="3595170"/>
            <a:ext cx="15342108" cy="7406845"/>
          </a:xfrm>
          <a:prstGeom prst="roundRect">
            <a:avLst>
              <a:gd name="adj" fmla="val 10320"/>
            </a:avLst>
          </a:prstGeom>
          <a:solidFill>
            <a:schemeClr val="accent4">
              <a:hueOff val="-613784"/>
              <a:lumOff val="1275"/>
              <a:alpha val="50000"/>
            </a:schemeClr>
          </a:solidFill>
          <a:ln w="76200">
            <a:solidFill>
              <a:srgbClr val="FFFFFF">
                <a:alpha val="50000"/>
              </a:srgbClr>
            </a:solidFill>
            <a:custDash>
              <a:ds d="200000" sp="200000"/>
            </a:custDash>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207" name="Rounded Rectangle"/>
          <p:cNvSpPr/>
          <p:nvPr/>
        </p:nvSpPr>
        <p:spPr>
          <a:xfrm>
            <a:off x="6216659" y="3843746"/>
            <a:ext cx="11198826" cy="4774469"/>
          </a:xfrm>
          <a:prstGeom prst="roundRect">
            <a:avLst>
              <a:gd name="adj" fmla="val 14702"/>
            </a:avLst>
          </a:prstGeom>
          <a:solidFill>
            <a:schemeClr val="accent3">
              <a:hueOff val="-385756"/>
              <a:satOff val="-32155"/>
              <a:lumOff val="17967"/>
              <a:alpha val="50000"/>
            </a:schemeClr>
          </a:solidFill>
          <a:ln w="12700">
            <a:miter lim="400000"/>
          </a:ln>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p>
        </p:txBody>
      </p:sp>
      <p:sp>
        <p:nvSpPr>
          <p:cNvPr id="208" name="Methodology"/>
          <p:cNvSpPr txBox="1"/>
          <p:nvPr>
            <p:ph type="title"/>
          </p:nvPr>
        </p:nvSpPr>
        <p:spPr>
          <a:prstGeom prst="rect">
            <a:avLst/>
          </a:prstGeom>
        </p:spPr>
        <p:txBody>
          <a:bodyPr/>
          <a:lstStyle/>
          <a:p>
            <a:pPr/>
            <a:r>
              <a:t>Methodology</a:t>
            </a:r>
          </a:p>
        </p:txBody>
      </p:sp>
      <p:sp>
        <p:nvSpPr>
          <p:cNvPr id="209" name="Core Search Procedur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Core Search Procedure</a:t>
            </a:r>
          </a:p>
        </p:txBody>
      </p:sp>
      <p:pic>
        <p:nvPicPr>
          <p:cNvPr id="226" name="Connection Line" descr="Connection Line"/>
          <p:cNvPicPr>
            <a:picLocks noChangeAspect="0"/>
          </p:cNvPicPr>
          <p:nvPr/>
        </p:nvPicPr>
        <p:blipFill>
          <a:blip r:embed="rId3">
            <a:extLst/>
          </a:blip>
          <a:stretch>
            <a:fillRect/>
          </a:stretch>
        </p:blipFill>
        <p:spPr>
          <a:xfrm>
            <a:off x="3253472" y="9601159"/>
            <a:ext cx="1235038" cy="1725793"/>
          </a:xfrm>
          <a:prstGeom prst="rect">
            <a:avLst/>
          </a:prstGeom>
        </p:spPr>
      </p:pic>
      <p:pic>
        <p:nvPicPr>
          <p:cNvPr id="228" name="Connection Line" descr="Connection Line"/>
          <p:cNvPicPr>
            <a:picLocks noChangeAspect="0"/>
          </p:cNvPicPr>
          <p:nvPr/>
        </p:nvPicPr>
        <p:blipFill>
          <a:blip r:embed="rId4">
            <a:extLst/>
          </a:blip>
          <a:stretch>
            <a:fillRect/>
          </a:stretch>
        </p:blipFill>
        <p:spPr>
          <a:xfrm>
            <a:off x="5561824" y="7277870"/>
            <a:ext cx="886019" cy="1603770"/>
          </a:xfrm>
          <a:prstGeom prst="rect">
            <a:avLst/>
          </a:prstGeom>
        </p:spPr>
      </p:pic>
      <p:pic>
        <p:nvPicPr>
          <p:cNvPr id="230" name="Connection Line" descr="Connection Line"/>
          <p:cNvPicPr>
            <a:picLocks noChangeAspect="0"/>
          </p:cNvPicPr>
          <p:nvPr/>
        </p:nvPicPr>
        <p:blipFill>
          <a:blip r:embed="rId5">
            <a:extLst/>
          </a:blip>
          <a:stretch>
            <a:fillRect/>
          </a:stretch>
        </p:blipFill>
        <p:spPr>
          <a:xfrm>
            <a:off x="7839913" y="4982776"/>
            <a:ext cx="1907657" cy="1544009"/>
          </a:xfrm>
          <a:prstGeom prst="rect">
            <a:avLst/>
          </a:prstGeom>
        </p:spPr>
      </p:pic>
      <p:pic>
        <p:nvPicPr>
          <p:cNvPr id="232" name="Connection Line" descr="Connection Line"/>
          <p:cNvPicPr>
            <a:picLocks noChangeAspect="0"/>
          </p:cNvPicPr>
          <p:nvPr/>
        </p:nvPicPr>
        <p:blipFill>
          <a:blip r:embed="rId6">
            <a:extLst/>
          </a:blip>
          <a:stretch>
            <a:fillRect/>
          </a:stretch>
        </p:blipFill>
        <p:spPr>
          <a:xfrm>
            <a:off x="13660496" y="4975234"/>
            <a:ext cx="1838144" cy="1303939"/>
          </a:xfrm>
          <a:prstGeom prst="rect">
            <a:avLst/>
          </a:prstGeom>
        </p:spPr>
      </p:pic>
      <p:sp>
        <p:nvSpPr>
          <p:cNvPr id="214" name="Find Slots"/>
          <p:cNvSpPr/>
          <p:nvPr/>
        </p:nvSpPr>
        <p:spPr>
          <a:xfrm>
            <a:off x="13050939" y="6487576"/>
            <a:ext cx="3892288" cy="1879545"/>
          </a:xfrm>
          <a:prstGeom prst="roundRect">
            <a:avLst>
              <a:gd name="adj" fmla="val 15000"/>
            </a:avLst>
          </a:prstGeom>
          <a:gradFill>
            <a:gsLst>
              <a:gs pos="0">
                <a:schemeClr val="accent5">
                  <a:hueOff val="106044"/>
                  <a:satOff val="10158"/>
                  <a:lumOff val="16042"/>
                </a:schemeClr>
              </a:gs>
              <a:gs pos="100000">
                <a:schemeClr val="accent5"/>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Find Slots</a:t>
            </a:r>
          </a:p>
        </p:txBody>
      </p:sp>
      <p:sp>
        <p:nvSpPr>
          <p:cNvPr id="215" name="Bind Parameters"/>
          <p:cNvSpPr/>
          <p:nvPr/>
        </p:nvSpPr>
        <p:spPr>
          <a:xfrm>
            <a:off x="9869928" y="4106214"/>
            <a:ext cx="3892288" cy="1879544"/>
          </a:xfrm>
          <a:prstGeom prst="roundRect">
            <a:avLst>
              <a:gd name="adj" fmla="val 15000"/>
            </a:avLst>
          </a:prstGeom>
          <a:gradFill>
            <a:gsLst>
              <a:gs pos="0">
                <a:schemeClr val="accent5">
                  <a:hueOff val="106044"/>
                  <a:satOff val="10158"/>
                  <a:lumOff val="16042"/>
                </a:schemeClr>
              </a:gs>
              <a:gs pos="100000">
                <a:schemeClr val="accent5"/>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Bind Parameters</a:t>
            </a:r>
          </a:p>
        </p:txBody>
      </p:sp>
      <p:sp>
        <p:nvSpPr>
          <p:cNvPr id="216" name="Instantiate Task Network"/>
          <p:cNvSpPr/>
          <p:nvPr/>
        </p:nvSpPr>
        <p:spPr>
          <a:xfrm>
            <a:off x="6568680" y="6474876"/>
            <a:ext cx="3892288" cy="1879545"/>
          </a:xfrm>
          <a:prstGeom prst="roundRect">
            <a:avLst>
              <a:gd name="adj" fmla="val 21757"/>
            </a:avLst>
          </a:prstGeom>
          <a:gradFill>
            <a:gsLst>
              <a:gs pos="0">
                <a:schemeClr val="accent5">
                  <a:hueOff val="106044"/>
                  <a:satOff val="10158"/>
                  <a:lumOff val="16042"/>
                </a:schemeClr>
              </a:gs>
              <a:gs pos="100000">
                <a:schemeClr val="accent5"/>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Instantiate Task Network</a:t>
            </a:r>
          </a:p>
        </p:txBody>
      </p:sp>
      <p:sp>
        <p:nvSpPr>
          <p:cNvPr id="217" name="Incoming Request"/>
          <p:cNvSpPr/>
          <p:nvPr/>
        </p:nvSpPr>
        <p:spPr>
          <a:xfrm>
            <a:off x="2154491" y="11212202"/>
            <a:ext cx="3892288" cy="1879545"/>
          </a:xfrm>
          <a:prstGeom prst="roundRect">
            <a:avLst>
              <a:gd name="adj" fmla="val 15000"/>
            </a:avLst>
          </a:prstGeom>
          <a:gradFill>
            <a:gsLst>
              <a:gs pos="0">
                <a:schemeClr val="accent1">
                  <a:lumOff val="13575"/>
                </a:schemeClr>
              </a:gs>
              <a:gs pos="100000">
                <a:schemeClr val="accent1"/>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Incoming Request</a:t>
            </a:r>
          </a:p>
        </p:txBody>
      </p:sp>
      <p:sp>
        <p:nvSpPr>
          <p:cNvPr id="218" name="Path Decomposition…"/>
          <p:cNvSpPr/>
          <p:nvPr/>
        </p:nvSpPr>
        <p:spPr>
          <a:xfrm>
            <a:off x="4588033" y="8843539"/>
            <a:ext cx="3892288" cy="1879544"/>
          </a:xfrm>
          <a:prstGeom prst="roundRect">
            <a:avLst>
              <a:gd name="adj" fmla="val 15000"/>
            </a:avLst>
          </a:prstGeom>
          <a:gradFill>
            <a:gsLst>
              <a:gs pos="0">
                <a:schemeClr val="accent5">
                  <a:hueOff val="106044"/>
                  <a:satOff val="10158"/>
                  <a:lumOff val="16042"/>
                </a:schemeClr>
              </a:gs>
              <a:gs pos="100000">
                <a:schemeClr val="accent5"/>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p>
            <a:pPr defTabSz="825500">
              <a:defRPr sz="3200">
                <a:solidFill>
                  <a:srgbClr val="000000"/>
                </a:solidFill>
                <a:latin typeface="Helvetica Neue Medium"/>
                <a:ea typeface="Helvetica Neue Medium"/>
                <a:cs typeface="Helvetica Neue Medium"/>
                <a:sym typeface="Helvetica Neue Medium"/>
              </a:defRPr>
            </a:pPr>
            <a:r>
              <a:t>Path Decomposition </a:t>
            </a:r>
          </a:p>
          <a:p>
            <a:pPr defTabSz="825500">
              <a:defRPr sz="3200">
                <a:solidFill>
                  <a:srgbClr val="000000"/>
                </a:solidFill>
                <a:latin typeface="Helvetica Neue Medium"/>
                <a:ea typeface="Helvetica Neue Medium"/>
                <a:cs typeface="Helvetica Neue Medium"/>
                <a:sym typeface="Helvetica Neue Medium"/>
              </a:defRPr>
            </a:pPr>
            <a:r>
              <a:t>Tree</a:t>
            </a:r>
          </a:p>
        </p:txBody>
      </p:sp>
      <p:sp>
        <p:nvSpPr>
          <p:cNvPr id="219" name="Commit"/>
          <p:cNvSpPr/>
          <p:nvPr/>
        </p:nvSpPr>
        <p:spPr>
          <a:xfrm>
            <a:off x="15102137" y="8843539"/>
            <a:ext cx="3892287" cy="1879544"/>
          </a:xfrm>
          <a:prstGeom prst="roundRect">
            <a:avLst>
              <a:gd name="adj" fmla="val 15000"/>
            </a:avLst>
          </a:prstGeom>
          <a:gradFill>
            <a:gsLst>
              <a:gs pos="0">
                <a:schemeClr val="accent5">
                  <a:hueOff val="106044"/>
                  <a:satOff val="10158"/>
                  <a:lumOff val="16042"/>
                </a:schemeClr>
              </a:gs>
              <a:gs pos="100000">
                <a:schemeClr val="accent5"/>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Commit</a:t>
            </a:r>
          </a:p>
        </p:txBody>
      </p:sp>
      <p:sp>
        <p:nvSpPr>
          <p:cNvPr id="220" name="Output Plan"/>
          <p:cNvSpPr/>
          <p:nvPr/>
        </p:nvSpPr>
        <p:spPr>
          <a:xfrm>
            <a:off x="17300602" y="11212202"/>
            <a:ext cx="3892288" cy="1879545"/>
          </a:xfrm>
          <a:prstGeom prst="roundRect">
            <a:avLst>
              <a:gd name="adj" fmla="val 15000"/>
            </a:avLst>
          </a:prstGeom>
          <a:gradFill>
            <a:gsLst>
              <a:gs pos="0">
                <a:schemeClr val="accent1">
                  <a:lumOff val="13575"/>
                </a:schemeClr>
              </a:gs>
              <a:gs pos="100000">
                <a:schemeClr val="accent1"/>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Output Plan</a:t>
            </a:r>
          </a:p>
        </p:txBody>
      </p:sp>
      <p:pic>
        <p:nvPicPr>
          <p:cNvPr id="234" name="Connection Line" descr="Connection Line"/>
          <p:cNvPicPr>
            <a:picLocks noChangeAspect="0"/>
          </p:cNvPicPr>
          <p:nvPr/>
        </p:nvPicPr>
        <p:blipFill>
          <a:blip r:embed="rId7">
            <a:extLst/>
          </a:blip>
          <a:stretch>
            <a:fillRect/>
          </a:stretch>
        </p:blipFill>
        <p:spPr>
          <a:xfrm>
            <a:off x="16949909" y="7245179"/>
            <a:ext cx="1379371" cy="1503919"/>
          </a:xfrm>
          <a:prstGeom prst="rect">
            <a:avLst/>
          </a:prstGeom>
        </p:spPr>
      </p:pic>
      <p:pic>
        <p:nvPicPr>
          <p:cNvPr id="236" name="Connection Line" descr="Connection Line"/>
          <p:cNvPicPr>
            <a:picLocks noChangeAspect="0"/>
          </p:cNvPicPr>
          <p:nvPr/>
        </p:nvPicPr>
        <p:blipFill>
          <a:blip r:embed="rId8">
            <a:extLst/>
          </a:blip>
          <a:stretch>
            <a:fillRect/>
          </a:stretch>
        </p:blipFill>
        <p:spPr>
          <a:xfrm>
            <a:off x="19058653" y="9675745"/>
            <a:ext cx="1385719" cy="1418438"/>
          </a:xfrm>
          <a:prstGeom prst="rect">
            <a:avLst/>
          </a:prstGeom>
        </p:spPr>
      </p:pic>
      <p:pic>
        <p:nvPicPr>
          <p:cNvPr id="223" name="Revise Revise" descr="Revise Revise"/>
          <p:cNvPicPr>
            <a:picLocks noChangeAspect="0"/>
          </p:cNvPicPr>
          <p:nvPr/>
        </p:nvPicPr>
        <p:blipFill>
          <a:blip r:embed="rId9">
            <a:extLst/>
          </a:blip>
          <a:stretch>
            <a:fillRect/>
          </a:stretch>
        </p:blipFill>
        <p:spPr>
          <a:xfrm>
            <a:off x="11082853" y="6524300"/>
            <a:ext cx="1346201" cy="1346201"/>
          </a:xfrm>
          <a:prstGeom prst="rect">
            <a:avLst/>
          </a:prstGeom>
        </p:spPr>
      </p:pic>
      <p:sp>
        <p:nvSpPr>
          <p:cNvPr id="225" name="T-HTN Planner"/>
          <p:cNvSpPr txBox="1"/>
          <p:nvPr/>
        </p:nvSpPr>
        <p:spPr>
          <a:xfrm>
            <a:off x="9417882" y="9310842"/>
            <a:ext cx="4939539" cy="9449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825500">
              <a:defRPr b="1" sz="5500"/>
            </a:lvl1pPr>
          </a:lstStyle>
          <a:p>
            <a:pPr/>
            <a:r>
              <a:t>T-HTN Planner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6"/>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2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4" fill="hold">
                                  <p:stCondLst>
                                    <p:cond delay="0"/>
                                  </p:stCondLst>
                                  <p:iterate type="el" backwards="0">
                                    <p:tmAbs val="0"/>
                                  </p:iterate>
                                  <p:childTnLst>
                                    <p:set>
                                      <p:cBhvr>
                                        <p:cTn id="17" fill="hold"/>
                                        <p:tgtEl>
                                          <p:spTgt spid="228"/>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2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6" fill="hold">
                                  <p:stCondLst>
                                    <p:cond delay="0"/>
                                  </p:stCondLst>
                                  <p:iterate type="el" backwards="0">
                                    <p:tmAbs val="0"/>
                                  </p:iterate>
                                  <p:childTnLst>
                                    <p:set>
                                      <p:cBhvr>
                                        <p:cTn id="24" fill="hold"/>
                                        <p:tgtEl>
                                          <p:spTgt spid="230"/>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7" fill="hold">
                                  <p:stCondLst>
                                    <p:cond delay="0"/>
                                  </p:stCondLst>
                                  <p:iterate type="el" backwards="0">
                                    <p:tmAbs val="0"/>
                                  </p:iterate>
                                  <p:childTnLst>
                                    <p:set>
                                      <p:cBhvr>
                                        <p:cTn id="27" fill="hold"/>
                                        <p:tgtEl>
                                          <p:spTgt spid="2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8" fill="hold">
                                  <p:stCondLst>
                                    <p:cond delay="0"/>
                                  </p:stCondLst>
                                  <p:iterate type="el" backwards="0">
                                    <p:tmAbs val="0"/>
                                  </p:iterate>
                                  <p:childTnLst>
                                    <p:set>
                                      <p:cBhvr>
                                        <p:cTn id="31" fill="hold"/>
                                        <p:tgtEl>
                                          <p:spTgt spid="232"/>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9" fill="hold">
                                  <p:stCondLst>
                                    <p:cond delay="0"/>
                                  </p:stCondLst>
                                  <p:iterate type="el" backwards="0">
                                    <p:tmAbs val="0"/>
                                  </p:iterate>
                                  <p:childTnLst>
                                    <p:set>
                                      <p:cBhvr>
                                        <p:cTn id="34" fill="hold"/>
                                        <p:tgtEl>
                                          <p:spTgt spid="2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0" fill="hold">
                                  <p:stCondLst>
                                    <p:cond delay="0"/>
                                  </p:stCondLst>
                                  <p:iterate type="el" backwards="0">
                                    <p:tmAbs val="0"/>
                                  </p:iterate>
                                  <p:childTnLst>
                                    <p:set>
                                      <p:cBhvr>
                                        <p:cTn id="38" fill="hold"/>
                                        <p:tgtEl>
                                          <p:spTgt spid="207"/>
                                        </p:tgtEl>
                                        <p:attrNameLst>
                                          <p:attrName>style.visibility</p:attrName>
                                        </p:attrNameLst>
                                      </p:cBhvr>
                                      <p:to>
                                        <p:strVal val="visible"/>
                                      </p:to>
                                    </p:set>
                                  </p:childTnLst>
                                </p:cTn>
                              </p:par>
                            </p:childTnLst>
                          </p:cTn>
                        </p:par>
                        <p:par>
                          <p:cTn id="39" fill="hold">
                            <p:stCondLst>
                              <p:cond delay="0"/>
                            </p:stCondLst>
                            <p:childTnLst>
                              <p:par>
                                <p:cTn id="40" presetClass="entr" nodeType="afterEffect" presetSubtype="0" presetID="1" grpId="11" fill="hold">
                                  <p:stCondLst>
                                    <p:cond delay="0"/>
                                  </p:stCondLst>
                                  <p:iterate type="el" backwards="0">
                                    <p:tmAbs val="0"/>
                                  </p:iterate>
                                  <p:childTnLst>
                                    <p:set>
                                      <p:cBhvr>
                                        <p:cTn id="41" fill="hold"/>
                                        <p:tgtEl>
                                          <p:spTgt spid="2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0" presetID="1" grpId="12" fill="hold">
                                  <p:stCondLst>
                                    <p:cond delay="0"/>
                                  </p:stCondLst>
                                  <p:iterate type="el" backwards="0">
                                    <p:tmAbs val="0"/>
                                  </p:iterate>
                                  <p:childTnLst>
                                    <p:set>
                                      <p:cBhvr>
                                        <p:cTn id="45" fill="hold"/>
                                        <p:tgtEl>
                                          <p:spTgt spid="234"/>
                                        </p:tgtEl>
                                        <p:attrNameLst>
                                          <p:attrName>style.visibility</p:attrName>
                                        </p:attrNameLst>
                                      </p:cBhvr>
                                      <p:to>
                                        <p:strVal val="visible"/>
                                      </p:to>
                                    </p:set>
                                  </p:childTnLst>
                                </p:cTn>
                              </p:par>
                            </p:childTnLst>
                          </p:cTn>
                        </p:par>
                        <p:par>
                          <p:cTn id="46" fill="hold">
                            <p:stCondLst>
                              <p:cond delay="0"/>
                            </p:stCondLst>
                            <p:childTnLst>
                              <p:par>
                                <p:cTn id="47" presetClass="entr" nodeType="afterEffect" presetSubtype="0" presetID="1" grpId="13" fill="hold">
                                  <p:stCondLst>
                                    <p:cond delay="0"/>
                                  </p:stCondLst>
                                  <p:iterate type="el" backwards="0">
                                    <p:tmAbs val="0"/>
                                  </p:iterate>
                                  <p:childTnLst>
                                    <p:set>
                                      <p:cBhvr>
                                        <p:cTn id="48" fill="hold"/>
                                        <p:tgtEl>
                                          <p:spTgt spid="2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14" fill="hold">
                                  <p:stCondLst>
                                    <p:cond delay="0"/>
                                  </p:stCondLst>
                                  <p:iterate type="el" backwards="0">
                                    <p:tmAbs val="0"/>
                                  </p:iterate>
                                  <p:childTnLst>
                                    <p:set>
                                      <p:cBhvr>
                                        <p:cTn id="52" fill="hold"/>
                                        <p:tgtEl>
                                          <p:spTgt spid="236"/>
                                        </p:tgtEl>
                                        <p:attrNameLst>
                                          <p:attrName>style.visibility</p:attrName>
                                        </p:attrNameLst>
                                      </p:cBhvr>
                                      <p:to>
                                        <p:strVal val="visible"/>
                                      </p:to>
                                    </p:set>
                                  </p:childTnLst>
                                </p:cTn>
                              </p:par>
                            </p:childTnLst>
                          </p:cTn>
                        </p:par>
                        <p:par>
                          <p:cTn id="53" fill="hold">
                            <p:stCondLst>
                              <p:cond delay="0"/>
                            </p:stCondLst>
                            <p:childTnLst>
                              <p:par>
                                <p:cTn id="54" presetClass="entr" nodeType="afterEffect" presetSubtype="0" presetID="1" grpId="15" fill="hold">
                                  <p:stCondLst>
                                    <p:cond delay="0"/>
                                  </p:stCondLst>
                                  <p:iterate type="el" backwards="0">
                                    <p:tmAbs val="0"/>
                                  </p:iterate>
                                  <p:childTnLst>
                                    <p:set>
                                      <p:cBhvr>
                                        <p:cTn id="55" fill="hold"/>
                                        <p:tgtEl>
                                          <p:spTgt spid="2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0" presetID="1" grpId="16" fill="hold">
                                  <p:stCondLst>
                                    <p:cond delay="0"/>
                                  </p:stCondLst>
                                  <p:iterate type="el" backwards="0">
                                    <p:tmAbs val="0"/>
                                  </p:iterate>
                                  <p:childTnLst>
                                    <p:set>
                                      <p:cBhvr>
                                        <p:cTn id="59" fill="hold"/>
                                        <p:tgtEl>
                                          <p:spTgt spid="206"/>
                                        </p:tgtEl>
                                        <p:attrNameLst>
                                          <p:attrName>style.visibility</p:attrName>
                                        </p:attrNameLst>
                                      </p:cBhvr>
                                      <p:to>
                                        <p:strVal val="visible"/>
                                      </p:to>
                                    </p:set>
                                  </p:childTnLst>
                                </p:cTn>
                              </p:par>
                            </p:childTnLst>
                          </p:cTn>
                        </p:par>
                        <p:par>
                          <p:cTn id="60" fill="hold">
                            <p:stCondLst>
                              <p:cond delay="0"/>
                            </p:stCondLst>
                            <p:childTnLst>
                              <p:par>
                                <p:cTn id="61" presetClass="entr" nodeType="afterEffect" presetSubtype="0" presetID="1" grpId="17" fill="hold">
                                  <p:stCondLst>
                                    <p:cond delay="0"/>
                                  </p:stCondLst>
                                  <p:iterate type="el" backwards="0">
                                    <p:tmAbs val="0"/>
                                  </p:iterate>
                                  <p:childTnLst>
                                    <p:set>
                                      <p:cBhvr>
                                        <p:cTn id="62" fill="hold"/>
                                        <p:tgtEl>
                                          <p:spTgt spid="2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17"/>
      <p:bldP build="whole" bldLvl="1" animBg="1" rev="0" advAuto="0" spid="223" grpId="11"/>
      <p:bldP build="whole" bldLvl="1" animBg="1" rev="0" advAuto="0" spid="230" grpId="6"/>
      <p:bldP build="whole" bldLvl="1" animBg="1" rev="0" advAuto="0" spid="219" grpId="13"/>
      <p:bldP build="whole" bldLvl="1" animBg="1" rev="0" advAuto="0" spid="218" grpId="3"/>
      <p:bldP build="whole" bldLvl="1" animBg="1" rev="0" advAuto="0" spid="234" grpId="12"/>
      <p:bldP build="whole" bldLvl="1" animBg="1" rev="0" advAuto="0" spid="232" grpId="8"/>
      <p:bldP build="whole" bldLvl="1" animBg="1" rev="0" advAuto="0" spid="214" grpId="9"/>
      <p:bldP build="whole" bldLvl="1" animBg="1" rev="0" advAuto="0" spid="207" grpId="10"/>
      <p:bldP build="whole" bldLvl="1" animBg="1" rev="0" advAuto="0" spid="226" grpId="2"/>
      <p:bldP build="whole" bldLvl="1" animBg="1" rev="0" advAuto="0" spid="228" grpId="4"/>
      <p:bldP build="whole" bldLvl="1" animBg="1" rev="0" advAuto="0" spid="217" grpId="1"/>
      <p:bldP build="whole" bldLvl="1" animBg="1" rev="0" advAuto="0" spid="216" grpId="5"/>
      <p:bldP build="whole" bldLvl="1" animBg="1" rev="0" advAuto="0" spid="215" grpId="7"/>
      <p:bldP build="whole" bldLvl="1" animBg="1" rev="0" advAuto="0" spid="236" grpId="14"/>
      <p:bldP build="whole" bldLvl="1" animBg="1" rev="0" advAuto="0" spid="220" grpId="15"/>
      <p:bldP build="whole" bldLvl="1" animBg="1" rev="0" advAuto="0" spid="206" grpId="16"/>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Methodology"/>
          <p:cNvSpPr txBox="1"/>
          <p:nvPr>
            <p:ph type="title"/>
          </p:nvPr>
        </p:nvSpPr>
        <p:spPr>
          <a:prstGeom prst="rect">
            <a:avLst/>
          </a:prstGeom>
        </p:spPr>
        <p:txBody>
          <a:bodyPr/>
          <a:lstStyle/>
          <a:p>
            <a:pPr/>
            <a:r>
              <a:t>Methodology</a:t>
            </a:r>
          </a:p>
        </p:txBody>
      </p:sp>
      <p:sp>
        <p:nvSpPr>
          <p:cNvPr id="242" name="Enumerate Decomposition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Enumerate Decompositions</a:t>
            </a:r>
          </a:p>
        </p:txBody>
      </p:sp>
      <p:pic>
        <p:nvPicPr>
          <p:cNvPr id="243" name="decompositions.pdf" descr="decompositions.pdf"/>
          <p:cNvPicPr>
            <a:picLocks noChangeAspect="1"/>
          </p:cNvPicPr>
          <p:nvPr/>
        </p:nvPicPr>
        <p:blipFill>
          <a:blip r:embed="rId3">
            <a:extLst/>
          </a:blip>
          <a:stretch>
            <a:fillRect/>
          </a:stretch>
        </p:blipFill>
        <p:spPr>
          <a:xfrm>
            <a:off x="1312885" y="3132084"/>
            <a:ext cx="21191404" cy="941242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Methodology"/>
          <p:cNvSpPr txBox="1"/>
          <p:nvPr>
            <p:ph type="title"/>
          </p:nvPr>
        </p:nvSpPr>
        <p:spPr>
          <a:prstGeom prst="rect">
            <a:avLst/>
          </a:prstGeom>
        </p:spPr>
        <p:txBody>
          <a:bodyPr/>
          <a:lstStyle/>
          <a:p>
            <a:pPr/>
            <a:r>
              <a:t>Methodology</a:t>
            </a:r>
          </a:p>
        </p:txBody>
      </p:sp>
      <p:pic>
        <p:nvPicPr>
          <p:cNvPr id="248" name="task_net.pdf" descr="task_net.pdf"/>
          <p:cNvPicPr>
            <a:picLocks noChangeAspect="1"/>
          </p:cNvPicPr>
          <p:nvPr/>
        </p:nvPicPr>
        <p:blipFill>
          <a:blip r:embed="rId3">
            <a:extLst/>
          </a:blip>
          <a:srcRect l="0" t="5637" r="0" b="0"/>
          <a:stretch>
            <a:fillRect/>
          </a:stretch>
        </p:blipFill>
        <p:spPr>
          <a:xfrm>
            <a:off x="2594350" y="2645065"/>
            <a:ext cx="19715827" cy="9778218"/>
          </a:xfrm>
          <a:prstGeom prst="rect">
            <a:avLst/>
          </a:prstGeom>
          <a:ln w="12700">
            <a:miter lim="400000"/>
          </a:ln>
        </p:spPr>
      </p:pic>
      <p:sp>
        <p:nvSpPr>
          <p:cNvPr id="249" name="Instantiate Task Network"/>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Instantiate Task Network</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